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76" r:id="rId5"/>
    <p:sldId id="282" r:id="rId6"/>
    <p:sldId id="284" r:id="rId7"/>
    <p:sldId id="285" r:id="rId8"/>
    <p:sldId id="286" r:id="rId9"/>
    <p:sldId id="288" r:id="rId10"/>
    <p:sldId id="287" r:id="rId11"/>
    <p:sldId id="278" r:id="rId12"/>
    <p:sldId id="283" r:id="rId13"/>
    <p:sldId id="289" r:id="rId14"/>
    <p:sldId id="260" r:id="rId15"/>
    <p:sldId id="265"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9AC"/>
    <a:srgbClr val="0066CC"/>
    <a:srgbClr val="D6D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de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1/13/2020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de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1/13/2020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1/13/2020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Toekomst SV RAALTE</a:t>
            </a:r>
          </a:p>
        </p:txBody>
      </p:sp>
      <p:sp>
        <p:nvSpPr>
          <p:cNvPr id="3" name="Ondertitel 2"/>
          <p:cNvSpPr>
            <a:spLocks noGrp="1"/>
          </p:cNvSpPr>
          <p:nvPr>
            <p:ph type="subTitle" idx="1"/>
          </p:nvPr>
        </p:nvSpPr>
        <p:spPr/>
        <p:txBody>
          <a:bodyPr vert="horz" lIns="91440" tIns="45720" rIns="91440" bIns="45720" rtlCol="0" anchor="t">
            <a:normAutofit/>
          </a:bodyPr>
          <a:lstStyle/>
          <a:p>
            <a:endParaRPr lang="nl-NL" dirty="0"/>
          </a:p>
        </p:txBody>
      </p:sp>
      <p:pic>
        <p:nvPicPr>
          <p:cNvPr id="4" name="Afbeelding 3"/>
          <p:cNvPicPr>
            <a:picLocks noChangeAspect="1"/>
          </p:cNvPicPr>
          <p:nvPr/>
        </p:nvPicPr>
        <p:blipFill>
          <a:blip r:embed="rId2"/>
          <a:stretch>
            <a:fillRect/>
          </a:stretch>
        </p:blipFill>
        <p:spPr>
          <a:xfrm>
            <a:off x="197979" y="184586"/>
            <a:ext cx="1090548" cy="1417712"/>
          </a:xfrm>
          <a:prstGeom prst="rect">
            <a:avLst/>
          </a:prstGeom>
        </p:spPr>
      </p:pic>
    </p:spTree>
    <p:extLst>
      <p:ext uri="{BB962C8B-B14F-4D97-AF65-F5344CB8AC3E}">
        <p14:creationId xmlns:p14="http://schemas.microsoft.com/office/powerpoint/2010/main" val="54139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prestatie</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graphicFrame>
        <p:nvGraphicFramePr>
          <p:cNvPr id="8" name="Tijdelijke aanduiding voor inhoud 3">
            <a:extLst>
              <a:ext uri="{FF2B5EF4-FFF2-40B4-BE49-F238E27FC236}">
                <a16:creationId xmlns:a16="http://schemas.microsoft.com/office/drawing/2014/main" id="{C401C123-2CAE-4DAF-A016-531E707DCB95}"/>
              </a:ext>
            </a:extLst>
          </p:cNvPr>
          <p:cNvGraphicFramePr>
            <a:graphicFrameLocks noGrp="1"/>
          </p:cNvGraphicFramePr>
          <p:nvPr>
            <p:ph idx="1"/>
            <p:extLst>
              <p:ext uri="{D42A27DB-BD31-4B8C-83A1-F6EECF244321}">
                <p14:modId xmlns:p14="http://schemas.microsoft.com/office/powerpoint/2010/main" val="2662328602"/>
              </p:ext>
            </p:extLst>
          </p:nvPr>
        </p:nvGraphicFramePr>
        <p:xfrm>
          <a:off x="93306" y="1925313"/>
          <a:ext cx="11888103" cy="4787527"/>
        </p:xfrm>
        <a:graphic>
          <a:graphicData uri="http://schemas.openxmlformats.org/drawingml/2006/table">
            <a:tbl>
              <a:tblPr firstRow="1" bandRow="1">
                <a:tableStyleId>{5C22544A-7EE6-4342-B048-85BDC9FD1C3A}</a:tableStyleId>
              </a:tblPr>
              <a:tblGrid>
                <a:gridCol w="2276670">
                  <a:extLst>
                    <a:ext uri="{9D8B030D-6E8A-4147-A177-3AD203B41FA5}">
                      <a16:colId xmlns:a16="http://schemas.microsoft.com/office/drawing/2014/main" val="520949238"/>
                    </a:ext>
                  </a:extLst>
                </a:gridCol>
                <a:gridCol w="1222310">
                  <a:extLst>
                    <a:ext uri="{9D8B030D-6E8A-4147-A177-3AD203B41FA5}">
                      <a16:colId xmlns:a16="http://schemas.microsoft.com/office/drawing/2014/main" val="3952100681"/>
                    </a:ext>
                  </a:extLst>
                </a:gridCol>
                <a:gridCol w="2445070">
                  <a:extLst>
                    <a:ext uri="{9D8B030D-6E8A-4147-A177-3AD203B41FA5}">
                      <a16:colId xmlns:a16="http://schemas.microsoft.com/office/drawing/2014/main" val="1162365714"/>
                    </a:ext>
                  </a:extLst>
                </a:gridCol>
                <a:gridCol w="2011514">
                  <a:extLst>
                    <a:ext uri="{9D8B030D-6E8A-4147-A177-3AD203B41FA5}">
                      <a16:colId xmlns:a16="http://schemas.microsoft.com/office/drawing/2014/main" val="666062970"/>
                    </a:ext>
                  </a:extLst>
                </a:gridCol>
                <a:gridCol w="1951189">
                  <a:extLst>
                    <a:ext uri="{9D8B030D-6E8A-4147-A177-3AD203B41FA5}">
                      <a16:colId xmlns:a16="http://schemas.microsoft.com/office/drawing/2014/main" val="2595112615"/>
                    </a:ext>
                  </a:extLst>
                </a:gridCol>
                <a:gridCol w="990675">
                  <a:extLst>
                    <a:ext uri="{9D8B030D-6E8A-4147-A177-3AD203B41FA5}">
                      <a16:colId xmlns:a16="http://schemas.microsoft.com/office/drawing/2014/main" val="1346889858"/>
                    </a:ext>
                  </a:extLst>
                </a:gridCol>
                <a:gridCol w="990675">
                  <a:extLst>
                    <a:ext uri="{9D8B030D-6E8A-4147-A177-3AD203B41FA5}">
                      <a16:colId xmlns:a16="http://schemas.microsoft.com/office/drawing/2014/main" val="3768390212"/>
                    </a:ext>
                  </a:extLst>
                </a:gridCol>
              </a:tblGrid>
              <a:tr h="240174">
                <a:tc>
                  <a:txBody>
                    <a:bodyPr/>
                    <a:lstStyle/>
                    <a:p>
                      <a:r>
                        <a:rPr lang="nl-NL" sz="1100" dirty="0"/>
                        <a:t>Wat</a:t>
                      </a:r>
                    </a:p>
                  </a:txBody>
                  <a:tcPr/>
                </a:tc>
                <a:tc>
                  <a:txBody>
                    <a:bodyPr/>
                    <a:lstStyle/>
                    <a:p>
                      <a:r>
                        <a:rPr lang="nl-NL" sz="1100" dirty="0" err="1"/>
                        <a:t>Leading</a:t>
                      </a:r>
                      <a:endParaRPr lang="nl-NL" sz="1100" dirty="0"/>
                    </a:p>
                  </a:txBody>
                  <a:tcPr/>
                </a:tc>
                <a:tc>
                  <a:txBody>
                    <a:bodyPr/>
                    <a:lstStyle/>
                    <a:p>
                      <a:r>
                        <a:rPr lang="nl-NL" sz="1100" dirty="0"/>
                        <a:t>Hoe</a:t>
                      </a:r>
                    </a:p>
                  </a:txBody>
                  <a:tcPr/>
                </a:tc>
                <a:tc>
                  <a:txBody>
                    <a:bodyPr/>
                    <a:lstStyle/>
                    <a:p>
                      <a:r>
                        <a:rPr lang="nl-NL" sz="1100" dirty="0"/>
                        <a:t>Actie</a:t>
                      </a:r>
                    </a:p>
                  </a:txBody>
                  <a:tcPr/>
                </a:tc>
                <a:tc>
                  <a:txBody>
                    <a:bodyPr/>
                    <a:lstStyle/>
                    <a:p>
                      <a:r>
                        <a:rPr lang="nl-NL" sz="1100" dirty="0"/>
                        <a:t>Wie</a:t>
                      </a:r>
                    </a:p>
                  </a:txBody>
                  <a:tcPr/>
                </a:tc>
                <a:tc>
                  <a:txBody>
                    <a:bodyPr/>
                    <a:lstStyle/>
                    <a:p>
                      <a:r>
                        <a:rPr lang="nl-NL" sz="1100" dirty="0"/>
                        <a:t>Wanneer</a:t>
                      </a:r>
                    </a:p>
                  </a:txBody>
                  <a:tcPr/>
                </a:tc>
                <a:tc>
                  <a:txBody>
                    <a:bodyPr/>
                    <a:lstStyle/>
                    <a:p>
                      <a:r>
                        <a:rPr lang="nl-NL" sz="1100" dirty="0"/>
                        <a:t>Budget</a:t>
                      </a:r>
                    </a:p>
                  </a:txBody>
                  <a:tcPr/>
                </a:tc>
                <a:extLst>
                  <a:ext uri="{0D108BD9-81ED-4DB2-BD59-A6C34878D82A}">
                    <a16:rowId xmlns:a16="http://schemas.microsoft.com/office/drawing/2014/main" val="507175535"/>
                  </a:ext>
                </a:extLst>
              </a:tr>
              <a:tr h="1864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Voor de leden bieden wij de mogelijkheid om te presteren op verschillende niveaus. Hiervoor zijn er </a:t>
                      </a:r>
                      <a:r>
                        <a:rPr lang="nl-NL" sz="900" dirty="0" err="1"/>
                        <a:t>ecreanten</a:t>
                      </a:r>
                      <a:r>
                        <a:rPr lang="nl-NL" sz="900" dirty="0"/>
                        <a:t> teams maar ook selectie teams. Voor elk niveau is een gepast trainingsprogramma aanwezig afgestemd op de persoonlijke wensen c.q. het ambitie niveau van  de vereniging. Voor de jongste leden is er een programma dat werkt vanuit de filosofie “van  leren naar presteren” waarbij er aandacht is voor de individuele ontwikkeling op sportief maar ook op sociaal gebied.</a:t>
                      </a:r>
                    </a:p>
                  </a:txBody>
                  <a:tcPr/>
                </a:tc>
                <a:tc>
                  <a:txBody>
                    <a:bodyPr/>
                    <a:lstStyle/>
                    <a:p>
                      <a:r>
                        <a:rPr lang="nl-NL" sz="900" dirty="0"/>
                        <a:t>Afdeling Voetbal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Zorgen voor een sfeer waar leren en presteren samengaan en  passend bij het niveau waarop de sport wordt beoefend van jong tot oud. </a:t>
                      </a:r>
                    </a:p>
                  </a:txBody>
                  <a:tcPr/>
                </a:tc>
                <a:tc>
                  <a:txBody>
                    <a:bodyPr/>
                    <a:lstStyle/>
                    <a:p>
                      <a:r>
                        <a:rPr lang="nl-NL" sz="900" dirty="0"/>
                        <a:t>Samenstelling teams hierop aanpassen</a:t>
                      </a:r>
                      <a:r>
                        <a:rPr lang="nl-NL" sz="900" dirty="0">
                          <a:solidFill>
                            <a:schemeClr val="bg1"/>
                          </a:solidFill>
                        </a:rPr>
                        <a:t>. Proberen</a:t>
                      </a:r>
                      <a:r>
                        <a:rPr lang="nl-NL" sz="900" baseline="0" dirty="0">
                          <a:solidFill>
                            <a:schemeClr val="bg1"/>
                          </a:solidFill>
                        </a:rPr>
                        <a:t> er voor te z</a:t>
                      </a:r>
                      <a:r>
                        <a:rPr lang="nl-NL" sz="900" dirty="0">
                          <a:solidFill>
                            <a:schemeClr val="bg1"/>
                          </a:solidFill>
                        </a:rPr>
                        <a:t>orgen dat nieuwe leden worden geplaatst in een team dat</a:t>
                      </a:r>
                      <a:r>
                        <a:rPr lang="nl-NL" sz="900" baseline="0" dirty="0">
                          <a:solidFill>
                            <a:schemeClr val="bg1"/>
                          </a:solidFill>
                        </a:rPr>
                        <a:t> qua ambities het beste bij hem of haar past.</a:t>
                      </a:r>
                      <a:endParaRPr lang="nl-NL" sz="900" dirty="0">
                        <a:solidFill>
                          <a:schemeClr val="bg1"/>
                        </a:solidFill>
                      </a:endParaRPr>
                    </a:p>
                    <a:p>
                      <a:r>
                        <a:rPr lang="nl-NL" sz="900" dirty="0"/>
                        <a:t>Zorgen voor gelijkgestemden met hetzelfde doel, zodat nieuwe leden niet na een jaar weer stoppen. Hier moet bij een aanmelding beter op geselecteerd worden en zo maar plaatsen bij een elftal met de minste mensen.</a:t>
                      </a:r>
                    </a:p>
                  </a:txBody>
                  <a:tcPr/>
                </a:tc>
                <a:tc>
                  <a:txBody>
                    <a:bodyPr/>
                    <a:lstStyle/>
                    <a:p>
                      <a:r>
                        <a:rPr lang="nl-NL" sz="900" dirty="0"/>
                        <a:t>Voetbal bestuur</a:t>
                      </a:r>
                    </a:p>
                  </a:txBody>
                  <a:tcPr/>
                </a:tc>
                <a:tc>
                  <a:txBody>
                    <a:bodyPr/>
                    <a:lstStyle/>
                    <a:p>
                      <a:r>
                        <a:rPr lang="nl-NL" sz="900" dirty="0"/>
                        <a:t>01-06-2020</a:t>
                      </a:r>
                    </a:p>
                  </a:txBody>
                  <a:tcPr/>
                </a:tc>
                <a:tc>
                  <a:txBody>
                    <a:bodyPr/>
                    <a:lstStyle/>
                    <a:p>
                      <a:r>
                        <a:rPr lang="nl-NL" sz="900" dirty="0" err="1"/>
                        <a:t>nvt</a:t>
                      </a:r>
                      <a:endParaRPr lang="nl-NL" sz="900" dirty="0"/>
                    </a:p>
                  </a:txBody>
                  <a:tcPr/>
                </a:tc>
                <a:extLst>
                  <a:ext uri="{0D108BD9-81ED-4DB2-BD59-A6C34878D82A}">
                    <a16:rowId xmlns:a16="http://schemas.microsoft.com/office/drawing/2014/main" val="1758339500"/>
                  </a:ext>
                </a:extLst>
              </a:tr>
              <a:tr h="339069">
                <a:tc rowSpan="4">
                  <a:txBody>
                    <a:bodyPr/>
                    <a:lstStyle/>
                    <a:p>
                      <a:r>
                        <a:rPr lang="nl-NL" sz="900" dirty="0"/>
                        <a:t>SV Raalte heren 1 stabiele 4</a:t>
                      </a:r>
                      <a:r>
                        <a:rPr lang="nl-NL" sz="900" baseline="30000" dirty="0"/>
                        <a:t>de</a:t>
                      </a:r>
                      <a:r>
                        <a:rPr lang="nl-NL" sz="900" dirty="0"/>
                        <a:t> </a:t>
                      </a:r>
                      <a:r>
                        <a:rPr lang="nl-NL" sz="900" dirty="0" err="1"/>
                        <a:t>klasser</a:t>
                      </a:r>
                      <a:r>
                        <a:rPr lang="nl-NL" sz="900" dirty="0"/>
                        <a:t> met af en toe een uitschieter naar 3</a:t>
                      </a:r>
                      <a:r>
                        <a:rPr lang="nl-NL" sz="900" baseline="30000" dirty="0"/>
                        <a:t>de</a:t>
                      </a:r>
                      <a:r>
                        <a:rPr lang="nl-NL" sz="900" dirty="0"/>
                        <a:t> klasse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SV Raalte dames 1 stabiele 2</a:t>
                      </a:r>
                      <a:r>
                        <a:rPr lang="nl-NL" sz="900" baseline="30000" dirty="0"/>
                        <a:t>de</a:t>
                      </a:r>
                      <a:r>
                        <a:rPr lang="nl-NL" sz="900" dirty="0"/>
                        <a:t> </a:t>
                      </a:r>
                      <a:r>
                        <a:rPr lang="nl-NL" sz="900" dirty="0" err="1"/>
                        <a:t>klasser</a:t>
                      </a:r>
                      <a:r>
                        <a:rPr lang="nl-NL" sz="900" dirty="0"/>
                        <a:t> met ambitie om door te groeien en naar 1</a:t>
                      </a:r>
                      <a:r>
                        <a:rPr lang="nl-NL" sz="900" baseline="30000" dirty="0"/>
                        <a:t>ste</a:t>
                      </a:r>
                      <a:r>
                        <a:rPr lang="nl-NL" sz="900" dirty="0"/>
                        <a:t> klasse en het beste dames team van de regio te zijn/worden.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Alle jeugdelftallen bezet conform </a:t>
                      </a:r>
                      <a:r>
                        <a:rPr lang="nl-NL" sz="900" dirty="0" err="1"/>
                        <a:t>pyramide</a:t>
                      </a:r>
                      <a:r>
                        <a:rPr lang="nl-NL" sz="900" dirty="0"/>
                        <a:t> model </a:t>
                      </a:r>
                      <a:r>
                        <a:rPr lang="nl-NL" sz="900" kern="1200" dirty="0">
                          <a:solidFill>
                            <a:schemeClr val="dk1"/>
                          </a:solidFill>
                          <a:latin typeface="+mn-lt"/>
                          <a:ea typeface="+mn-ea"/>
                          <a:cs typeface="+mn-cs"/>
                        </a:rPr>
                        <a:t>(mini’s – J019) (JO9 4x, JO11 3x, JO13 2x, JO15 2x, JO17 2x en JO19 1x) en streven naar 2de klasse</a:t>
                      </a:r>
                    </a:p>
                    <a:p>
                      <a:endParaRPr lang="nl-NL" sz="900" dirty="0"/>
                    </a:p>
                  </a:txBody>
                  <a:tcPr/>
                </a:tc>
                <a:tc>
                  <a:txBody>
                    <a:bodyPr/>
                    <a:lstStyle/>
                    <a:p>
                      <a:r>
                        <a:rPr lang="nl-NL" sz="900" dirty="0"/>
                        <a:t>Afdeling voetbal</a:t>
                      </a:r>
                    </a:p>
                  </a:txBody>
                  <a:tcPr/>
                </a:tc>
                <a:tc>
                  <a:txBody>
                    <a:bodyPr/>
                    <a:lstStyle/>
                    <a:p>
                      <a:r>
                        <a:rPr lang="nl-NL" sz="900" dirty="0" err="1"/>
                        <a:t>Pro-actieve</a:t>
                      </a:r>
                      <a:r>
                        <a:rPr lang="nl-NL" sz="900" dirty="0"/>
                        <a:t>, bekwame technische commissie</a:t>
                      </a:r>
                    </a:p>
                  </a:txBody>
                  <a:tcPr/>
                </a:tc>
                <a:tc>
                  <a:txBody>
                    <a:bodyPr/>
                    <a:lstStyle/>
                    <a:p>
                      <a:r>
                        <a:rPr lang="nl-NL" sz="900" dirty="0"/>
                        <a:t>Technisch beleidsplan (</a:t>
                      </a:r>
                      <a:r>
                        <a:rPr lang="nl-NL" sz="900" dirty="0" err="1"/>
                        <a:t>meerjaren</a:t>
                      </a:r>
                      <a:r>
                        <a:rPr lang="nl-NL" sz="900" dirty="0"/>
                        <a:t> plan)</a:t>
                      </a:r>
                    </a:p>
                  </a:txBody>
                  <a:tcPr/>
                </a:tc>
                <a:tc>
                  <a:txBody>
                    <a:bodyPr/>
                    <a:lstStyle/>
                    <a:p>
                      <a:r>
                        <a:rPr lang="nl-NL" sz="900" dirty="0"/>
                        <a:t>Technische commissie</a:t>
                      </a:r>
                    </a:p>
                  </a:txBody>
                  <a:tcPr/>
                </a:tc>
                <a:tc>
                  <a:txBody>
                    <a:bodyPr/>
                    <a:lstStyle/>
                    <a:p>
                      <a:r>
                        <a:rPr lang="nl-NL" sz="900" dirty="0"/>
                        <a:t>31-12-2020</a:t>
                      </a:r>
                    </a:p>
                  </a:txBody>
                  <a:tcPr/>
                </a:tc>
                <a:tc>
                  <a:txBody>
                    <a:bodyPr/>
                    <a:lstStyle/>
                    <a:p>
                      <a:r>
                        <a:rPr lang="nl-NL" sz="900" dirty="0" err="1"/>
                        <a:t>nvt</a:t>
                      </a:r>
                      <a:endParaRPr lang="nl-NL" sz="900" dirty="0"/>
                    </a:p>
                  </a:txBody>
                  <a:tcPr/>
                </a:tc>
                <a:extLst>
                  <a:ext uri="{0D108BD9-81ED-4DB2-BD59-A6C34878D82A}">
                    <a16:rowId xmlns:a16="http://schemas.microsoft.com/office/drawing/2014/main" val="1077635053"/>
                  </a:ext>
                </a:extLst>
              </a:tr>
              <a:tr h="593371">
                <a:tc vMerge="1">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Aanstellen en/of opleiden van gekwalificeerde trainers, inclusief gepaste beloning</a:t>
                      </a:r>
                    </a:p>
                    <a:p>
                      <a:endParaRPr lang="nl-NL" sz="900" dirty="0"/>
                    </a:p>
                  </a:txBody>
                  <a:tcPr/>
                </a:tc>
                <a:tc>
                  <a:txBody>
                    <a:bodyPr/>
                    <a:lstStyle/>
                    <a:p>
                      <a:r>
                        <a:rPr lang="nl-NL" sz="900" dirty="0"/>
                        <a:t>Technische commissie</a:t>
                      </a:r>
                    </a:p>
                  </a:txBody>
                  <a:tcPr/>
                </a:tc>
                <a:tc>
                  <a:txBody>
                    <a:bodyPr/>
                    <a:lstStyle/>
                    <a:p>
                      <a:r>
                        <a:rPr lang="nl-NL" sz="900" dirty="0"/>
                        <a:t>31-12-2020</a:t>
                      </a:r>
                    </a:p>
                  </a:txBody>
                  <a:tcPr/>
                </a:tc>
                <a:tc>
                  <a:txBody>
                    <a:bodyPr/>
                    <a:lstStyle/>
                    <a:p>
                      <a:r>
                        <a:rPr lang="nl-NL" sz="900" dirty="0"/>
                        <a:t>€ ??????</a:t>
                      </a:r>
                    </a:p>
                  </a:txBody>
                  <a:tcPr/>
                </a:tc>
                <a:extLst>
                  <a:ext uri="{0D108BD9-81ED-4DB2-BD59-A6C34878D82A}">
                    <a16:rowId xmlns:a16="http://schemas.microsoft.com/office/drawing/2014/main" val="3464364787"/>
                  </a:ext>
                </a:extLst>
              </a:tr>
              <a:tr h="593371">
                <a:tc vMerge="1">
                  <a:txBody>
                    <a:bodyPr/>
                    <a:lstStyle/>
                    <a:p>
                      <a:endParaRPr lang="nl-NL" sz="900" dirty="0"/>
                    </a:p>
                  </a:txBody>
                  <a:tcPr/>
                </a:tc>
                <a:tc>
                  <a:txBody>
                    <a:bodyPr/>
                    <a:lstStyle/>
                    <a:p>
                      <a:endParaRPr lang="nl-NL" sz="900" dirty="0"/>
                    </a:p>
                  </a:txBody>
                  <a:tcPr/>
                </a:tc>
                <a:tc>
                  <a:txBody>
                    <a:bodyPr/>
                    <a:lstStyle/>
                    <a:p>
                      <a:r>
                        <a:rPr lang="nl-NL" sz="900" dirty="0"/>
                        <a:t>Gebruik / inzetten van nieuwe technologische hulpmiddelen. (trainers app, video analyse systeem, … )</a:t>
                      </a:r>
                    </a:p>
                  </a:txBody>
                  <a:tcPr/>
                </a:tc>
                <a:tc>
                  <a:txBody>
                    <a:bodyPr/>
                    <a:lstStyle/>
                    <a:p>
                      <a:r>
                        <a:rPr lang="nl-NL" sz="900" dirty="0"/>
                        <a:t>Demo</a:t>
                      </a:r>
                    </a:p>
                  </a:txBody>
                  <a:tcPr/>
                </a:tc>
                <a:tc>
                  <a:txBody>
                    <a:bodyPr/>
                    <a:lstStyle/>
                    <a:p>
                      <a:r>
                        <a:rPr lang="nl-NL" sz="900" dirty="0"/>
                        <a:t>Technische commissie</a:t>
                      </a:r>
                    </a:p>
                  </a:txBody>
                  <a:tcPr/>
                </a:tc>
                <a:tc>
                  <a:txBody>
                    <a:bodyPr/>
                    <a:lstStyle/>
                    <a:p>
                      <a:r>
                        <a:rPr lang="nl-NL" sz="900" dirty="0"/>
                        <a:t>01-05-2020</a:t>
                      </a:r>
                    </a:p>
                  </a:txBody>
                  <a:tcPr/>
                </a:tc>
                <a:tc>
                  <a:txBody>
                    <a:bodyPr/>
                    <a:lstStyle/>
                    <a:p>
                      <a:r>
                        <a:rPr lang="nl-NL" sz="900" dirty="0"/>
                        <a:t>€ 4188,-- per jaar( 5 jarig contract)</a:t>
                      </a:r>
                    </a:p>
                  </a:txBody>
                  <a:tcPr/>
                </a:tc>
                <a:extLst>
                  <a:ext uri="{0D108BD9-81ED-4DB2-BD59-A6C34878D82A}">
                    <a16:rowId xmlns:a16="http://schemas.microsoft.com/office/drawing/2014/main" val="1369257406"/>
                  </a:ext>
                </a:extLst>
              </a:tr>
              <a:tr h="424277">
                <a:tc vMerge="1">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Jeugdelftallen structureler op een hoger niveau </a:t>
                      </a:r>
                    </a:p>
                  </a:txBody>
                  <a:tcPr/>
                </a:tc>
                <a:tc>
                  <a:txBody>
                    <a:bodyPr/>
                    <a:lstStyle/>
                    <a:p>
                      <a:r>
                        <a:rPr lang="nl-NL" sz="900" dirty="0"/>
                        <a:t>Zie technisch beleidsplan uitwerking</a:t>
                      </a:r>
                    </a:p>
                  </a:txBody>
                  <a:tcPr/>
                </a:tc>
                <a:tc>
                  <a:txBody>
                    <a:bodyPr/>
                    <a:lstStyle/>
                    <a:p>
                      <a:r>
                        <a:rPr lang="nl-NL" sz="900" dirty="0"/>
                        <a:t>Technische commissie</a:t>
                      </a:r>
                    </a:p>
                  </a:txBody>
                  <a:tcPr/>
                </a:tc>
                <a:tc>
                  <a:txBody>
                    <a:bodyPr/>
                    <a:lstStyle/>
                    <a:p>
                      <a:r>
                        <a:rPr lang="nl-NL" sz="900" dirty="0"/>
                        <a:t>31-12-2020</a:t>
                      </a:r>
                    </a:p>
                  </a:txBody>
                  <a:tcPr/>
                </a:tc>
                <a:tc>
                  <a:txBody>
                    <a:bodyPr/>
                    <a:lstStyle/>
                    <a:p>
                      <a:r>
                        <a:rPr lang="nl-NL" sz="900" dirty="0" err="1"/>
                        <a:t>nvt</a:t>
                      </a:r>
                      <a:endParaRPr lang="nl-NL" sz="900" dirty="0"/>
                    </a:p>
                  </a:txBody>
                  <a:tcPr/>
                </a:tc>
                <a:extLst>
                  <a:ext uri="{0D108BD9-81ED-4DB2-BD59-A6C34878D82A}">
                    <a16:rowId xmlns:a16="http://schemas.microsoft.com/office/drawing/2014/main" val="3235168966"/>
                  </a:ext>
                </a:extLst>
              </a:tr>
              <a:tr h="593371">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chemeClr val="dk1"/>
                          </a:solidFill>
                          <a:latin typeface="+mn-lt"/>
                          <a:ea typeface="+mn-ea"/>
                          <a:cs typeface="+mn-cs"/>
                        </a:rPr>
                        <a:t>Onderzoek naar de haalbaarheid, wenselijkheid en toegevoegde waarde van eventuele overgang naar zaterdag (weekend) voetbal.</a:t>
                      </a:r>
                    </a:p>
                  </a:txBody>
                  <a:tcPr/>
                </a:tc>
                <a:tc>
                  <a:txBody>
                    <a:bodyPr/>
                    <a:lstStyle/>
                    <a:p>
                      <a:r>
                        <a:rPr lang="nl-NL" sz="900" dirty="0"/>
                        <a:t>Aanstellen projectgroep met een heldere opdrachtformulering tot verkenning en advies aan bestuur / ledenvergadering.</a:t>
                      </a:r>
                    </a:p>
                  </a:txBody>
                  <a:tcPr/>
                </a:tc>
                <a:tc>
                  <a:txBody>
                    <a:bodyPr/>
                    <a:lstStyle/>
                    <a:p>
                      <a:r>
                        <a:rPr lang="nl-NL" sz="900" dirty="0"/>
                        <a:t>Projectteam weekendvoetbal </a:t>
                      </a:r>
                    </a:p>
                  </a:txBody>
                  <a:tcPr/>
                </a:tc>
                <a:tc>
                  <a:txBody>
                    <a:bodyPr/>
                    <a:lstStyle/>
                    <a:p>
                      <a:r>
                        <a:rPr lang="nl-NL" sz="900" dirty="0"/>
                        <a:t>01-06-2020</a:t>
                      </a:r>
                    </a:p>
                  </a:txBody>
                  <a:tcPr/>
                </a:tc>
                <a:tc>
                  <a:txBody>
                    <a:bodyPr/>
                    <a:lstStyle/>
                    <a:p>
                      <a:r>
                        <a:rPr lang="nl-NL" sz="900" dirty="0" err="1"/>
                        <a:t>nvt</a:t>
                      </a:r>
                      <a:endParaRPr lang="nl-NL" sz="900" dirty="0"/>
                    </a:p>
                  </a:txBody>
                  <a:tcPr/>
                </a:tc>
                <a:extLst>
                  <a:ext uri="{0D108BD9-81ED-4DB2-BD59-A6C34878D82A}">
                    <a16:rowId xmlns:a16="http://schemas.microsoft.com/office/drawing/2014/main" val="2135458358"/>
                  </a:ext>
                </a:extLst>
              </a:tr>
            </a:tbl>
          </a:graphicData>
        </a:graphic>
      </p:graphicFrame>
    </p:spTree>
    <p:extLst>
      <p:ext uri="{BB962C8B-B14F-4D97-AF65-F5344CB8AC3E}">
        <p14:creationId xmlns:p14="http://schemas.microsoft.com/office/powerpoint/2010/main" val="51952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SPORTIEF ONTWIKKELEN</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graphicFrame>
        <p:nvGraphicFramePr>
          <p:cNvPr id="7" name="Tijdelijke aanduiding voor inhoud 3">
            <a:extLst>
              <a:ext uri="{FF2B5EF4-FFF2-40B4-BE49-F238E27FC236}">
                <a16:creationId xmlns:a16="http://schemas.microsoft.com/office/drawing/2014/main" id="{5F688324-FBC5-4183-A014-2091483D06AD}"/>
              </a:ext>
            </a:extLst>
          </p:cNvPr>
          <p:cNvGraphicFramePr>
            <a:graphicFrameLocks noGrp="1"/>
          </p:cNvGraphicFramePr>
          <p:nvPr>
            <p:ph idx="1"/>
            <p:extLst>
              <p:ext uri="{D42A27DB-BD31-4B8C-83A1-F6EECF244321}">
                <p14:modId xmlns:p14="http://schemas.microsoft.com/office/powerpoint/2010/main" val="2776886148"/>
              </p:ext>
            </p:extLst>
          </p:nvPr>
        </p:nvGraphicFramePr>
        <p:xfrm>
          <a:off x="121297" y="1884785"/>
          <a:ext cx="11971174" cy="4870577"/>
        </p:xfrm>
        <a:graphic>
          <a:graphicData uri="http://schemas.openxmlformats.org/drawingml/2006/table">
            <a:tbl>
              <a:tblPr firstRow="1" bandRow="1">
                <a:tableStyleId>{5C22544A-7EE6-4342-B048-85BDC9FD1C3A}</a:tableStyleId>
              </a:tblPr>
              <a:tblGrid>
                <a:gridCol w="1995196">
                  <a:extLst>
                    <a:ext uri="{9D8B030D-6E8A-4147-A177-3AD203B41FA5}">
                      <a16:colId xmlns:a16="http://schemas.microsoft.com/office/drawing/2014/main" val="520949238"/>
                    </a:ext>
                  </a:extLst>
                </a:gridCol>
                <a:gridCol w="1995196">
                  <a:extLst>
                    <a:ext uri="{9D8B030D-6E8A-4147-A177-3AD203B41FA5}">
                      <a16:colId xmlns:a16="http://schemas.microsoft.com/office/drawing/2014/main" val="3952100681"/>
                    </a:ext>
                  </a:extLst>
                </a:gridCol>
                <a:gridCol w="1995196">
                  <a:extLst>
                    <a:ext uri="{9D8B030D-6E8A-4147-A177-3AD203B41FA5}">
                      <a16:colId xmlns:a16="http://schemas.microsoft.com/office/drawing/2014/main" val="1162365714"/>
                    </a:ext>
                  </a:extLst>
                </a:gridCol>
                <a:gridCol w="2013944">
                  <a:extLst>
                    <a:ext uri="{9D8B030D-6E8A-4147-A177-3AD203B41FA5}">
                      <a16:colId xmlns:a16="http://schemas.microsoft.com/office/drawing/2014/main" val="666062970"/>
                    </a:ext>
                  </a:extLst>
                </a:gridCol>
                <a:gridCol w="1976448">
                  <a:extLst>
                    <a:ext uri="{9D8B030D-6E8A-4147-A177-3AD203B41FA5}">
                      <a16:colId xmlns:a16="http://schemas.microsoft.com/office/drawing/2014/main" val="2595112615"/>
                    </a:ext>
                  </a:extLst>
                </a:gridCol>
                <a:gridCol w="997597">
                  <a:extLst>
                    <a:ext uri="{9D8B030D-6E8A-4147-A177-3AD203B41FA5}">
                      <a16:colId xmlns:a16="http://schemas.microsoft.com/office/drawing/2014/main" val="1346889858"/>
                    </a:ext>
                  </a:extLst>
                </a:gridCol>
                <a:gridCol w="997597">
                  <a:extLst>
                    <a:ext uri="{9D8B030D-6E8A-4147-A177-3AD203B41FA5}">
                      <a16:colId xmlns:a16="http://schemas.microsoft.com/office/drawing/2014/main" val="3768390212"/>
                    </a:ext>
                  </a:extLst>
                </a:gridCol>
              </a:tblGrid>
              <a:tr h="446543">
                <a:tc>
                  <a:txBody>
                    <a:bodyPr/>
                    <a:lstStyle/>
                    <a:p>
                      <a:r>
                        <a:rPr lang="nl-NL" sz="1100" dirty="0"/>
                        <a:t>Wat</a:t>
                      </a:r>
                    </a:p>
                  </a:txBody>
                  <a:tcPr/>
                </a:tc>
                <a:tc>
                  <a:txBody>
                    <a:bodyPr/>
                    <a:lstStyle/>
                    <a:p>
                      <a:r>
                        <a:rPr lang="nl-NL" sz="1100" dirty="0" err="1"/>
                        <a:t>Leading</a:t>
                      </a:r>
                      <a:endParaRPr lang="nl-NL" sz="1100" dirty="0"/>
                    </a:p>
                  </a:txBody>
                  <a:tcPr/>
                </a:tc>
                <a:tc>
                  <a:txBody>
                    <a:bodyPr/>
                    <a:lstStyle/>
                    <a:p>
                      <a:r>
                        <a:rPr lang="nl-NL" sz="1100" dirty="0"/>
                        <a:t>Hoe</a:t>
                      </a:r>
                    </a:p>
                  </a:txBody>
                  <a:tcPr/>
                </a:tc>
                <a:tc>
                  <a:txBody>
                    <a:bodyPr/>
                    <a:lstStyle/>
                    <a:p>
                      <a:r>
                        <a:rPr lang="nl-NL" sz="1100" dirty="0"/>
                        <a:t>Actie</a:t>
                      </a:r>
                    </a:p>
                  </a:txBody>
                  <a:tcPr/>
                </a:tc>
                <a:tc>
                  <a:txBody>
                    <a:bodyPr/>
                    <a:lstStyle/>
                    <a:p>
                      <a:r>
                        <a:rPr lang="nl-NL" sz="1100" dirty="0"/>
                        <a:t>Wie</a:t>
                      </a:r>
                    </a:p>
                  </a:txBody>
                  <a:tcPr/>
                </a:tc>
                <a:tc>
                  <a:txBody>
                    <a:bodyPr/>
                    <a:lstStyle/>
                    <a:p>
                      <a:r>
                        <a:rPr lang="nl-NL" sz="1100" dirty="0"/>
                        <a:t>Wanneer</a:t>
                      </a:r>
                    </a:p>
                  </a:txBody>
                  <a:tcPr/>
                </a:tc>
                <a:tc>
                  <a:txBody>
                    <a:bodyPr/>
                    <a:lstStyle/>
                    <a:p>
                      <a:r>
                        <a:rPr lang="nl-NL" sz="1100" dirty="0"/>
                        <a:t>Budget</a:t>
                      </a:r>
                    </a:p>
                  </a:txBody>
                  <a:tcPr/>
                </a:tc>
                <a:extLst>
                  <a:ext uri="{0D108BD9-81ED-4DB2-BD59-A6C34878D82A}">
                    <a16:rowId xmlns:a16="http://schemas.microsoft.com/office/drawing/2014/main" val="507175535"/>
                  </a:ext>
                </a:extLst>
              </a:tr>
              <a:tr h="530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Voldoende aanwas en behoud van leden. Groei aantal leden met 2,5 % 2019 / 5 % 2020 / 5%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Afdeling Voetbal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Uitbreiden activiteiten, onderzoek waarom leden stoppen (zeker bij de overgang naar de senioren)</a:t>
                      </a:r>
                    </a:p>
                  </a:txBody>
                  <a:tcPr/>
                </a:tc>
                <a:tc>
                  <a:txBody>
                    <a:bodyPr/>
                    <a:lstStyle/>
                    <a:p>
                      <a:r>
                        <a:rPr lang="nl-NL" sz="900" dirty="0"/>
                        <a:t>Opzetten </a:t>
                      </a:r>
                      <a:r>
                        <a:rPr lang="nl-NL" sz="900" dirty="0" err="1"/>
                        <a:t>voetjebal</a:t>
                      </a:r>
                      <a:r>
                        <a:rPr lang="nl-NL" sz="900" dirty="0"/>
                        <a:t> (peutervoetbal)</a:t>
                      </a:r>
                    </a:p>
                  </a:txBody>
                  <a:tcPr/>
                </a:tc>
                <a:tc>
                  <a:txBody>
                    <a:bodyPr/>
                    <a:lstStyle/>
                    <a:p>
                      <a:r>
                        <a:rPr lang="nl-NL" sz="900" dirty="0"/>
                        <a:t>Technische commissie / jeugd coördinator</a:t>
                      </a:r>
                    </a:p>
                  </a:txBody>
                  <a:tcPr/>
                </a:tc>
                <a:tc>
                  <a:txBody>
                    <a:bodyPr/>
                    <a:lstStyle/>
                    <a:p>
                      <a:r>
                        <a:rPr lang="nl-NL" sz="900" dirty="0"/>
                        <a:t>31-12-2019</a:t>
                      </a:r>
                    </a:p>
                  </a:txBody>
                  <a:tcPr/>
                </a:tc>
                <a:tc>
                  <a:txBody>
                    <a:bodyPr/>
                    <a:lstStyle/>
                    <a:p>
                      <a:r>
                        <a:rPr lang="nl-NL" sz="900" dirty="0"/>
                        <a:t>€</a:t>
                      </a:r>
                      <a:r>
                        <a:rPr lang="ja-JP" altLang="nl-NL" sz="900" dirty="0"/>
                        <a:t> </a:t>
                      </a:r>
                      <a:r>
                        <a:rPr lang="nl-NL" altLang="ja-JP" sz="900" dirty="0"/>
                        <a:t>??????</a:t>
                      </a:r>
                      <a:endParaRPr lang="nl-NL" sz="900" dirty="0"/>
                    </a:p>
                  </a:txBody>
                  <a:tcPr/>
                </a:tc>
                <a:extLst>
                  <a:ext uri="{0D108BD9-81ED-4DB2-BD59-A6C34878D82A}">
                    <a16:rowId xmlns:a16="http://schemas.microsoft.com/office/drawing/2014/main" val="1758339500"/>
                  </a:ext>
                </a:extLst>
              </a:tr>
              <a:tr h="446543">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r>
                        <a:rPr lang="nl-NL" sz="900" dirty="0"/>
                        <a:t>Opzetten 7X7 voetbal en wandelvoetbal</a:t>
                      </a:r>
                    </a:p>
                  </a:txBody>
                  <a:tcPr/>
                </a:tc>
                <a:tc>
                  <a:txBody>
                    <a:bodyPr/>
                    <a:lstStyle/>
                    <a:p>
                      <a:r>
                        <a:rPr lang="nl-NL" sz="900" dirty="0"/>
                        <a:t>Technische commissie</a:t>
                      </a:r>
                    </a:p>
                  </a:txBody>
                  <a:tcPr/>
                </a:tc>
                <a:tc>
                  <a:txBody>
                    <a:bodyPr/>
                    <a:lstStyle/>
                    <a:p>
                      <a:r>
                        <a:rPr lang="nl-NL" sz="900" dirty="0"/>
                        <a:t>31-12-2019</a:t>
                      </a:r>
                    </a:p>
                  </a:txBody>
                  <a:tcPr/>
                </a:tc>
                <a:tc>
                  <a:txBody>
                    <a:bodyPr/>
                    <a:lstStyle/>
                    <a:p>
                      <a:r>
                        <a:rPr lang="nl-NL" sz="900" dirty="0"/>
                        <a:t>€ ??????</a:t>
                      </a:r>
                    </a:p>
                  </a:txBody>
                  <a:tcPr/>
                </a:tc>
                <a:extLst>
                  <a:ext uri="{0D108BD9-81ED-4DB2-BD59-A6C34878D82A}">
                    <a16:rowId xmlns:a16="http://schemas.microsoft.com/office/drawing/2014/main" val="1077635053"/>
                  </a:ext>
                </a:extLst>
              </a:tr>
              <a:tr h="446543">
                <a:tc>
                  <a:txBody>
                    <a:bodyPr/>
                    <a:lstStyle/>
                    <a:p>
                      <a:endParaRPr lang="nl-NL" sz="900" dirty="0"/>
                    </a:p>
                  </a:txBody>
                  <a:tcPr/>
                </a:tc>
                <a:tc>
                  <a:txBody>
                    <a:bodyPr/>
                    <a:lstStyle/>
                    <a:p>
                      <a:endParaRPr lang="nl-NL" sz="900" dirty="0"/>
                    </a:p>
                  </a:txBody>
                  <a:tcPr/>
                </a:tc>
                <a:tc>
                  <a:txBody>
                    <a:bodyPr/>
                    <a:lstStyle/>
                    <a:p>
                      <a:r>
                        <a:rPr lang="nl-NL" sz="900" dirty="0"/>
                        <a:t>Promotie </a:t>
                      </a:r>
                    </a:p>
                  </a:txBody>
                  <a:tcPr/>
                </a:tc>
                <a:tc>
                  <a:txBody>
                    <a:bodyPr/>
                    <a:lstStyle/>
                    <a:p>
                      <a:r>
                        <a:rPr lang="nl-NL" sz="900" dirty="0"/>
                        <a:t>Wervingscampagne nieuwe leden</a:t>
                      </a:r>
                    </a:p>
                  </a:txBody>
                  <a:tcPr/>
                </a:tc>
                <a:tc>
                  <a:txBody>
                    <a:bodyPr/>
                    <a:lstStyle/>
                    <a:p>
                      <a:r>
                        <a:rPr lang="nl-NL" sz="900" dirty="0"/>
                        <a:t>PR en communicatie commissie</a:t>
                      </a:r>
                    </a:p>
                  </a:txBody>
                  <a:tcPr/>
                </a:tc>
                <a:tc>
                  <a:txBody>
                    <a:bodyPr/>
                    <a:lstStyle/>
                    <a:p>
                      <a:r>
                        <a:rPr lang="nl-NL" sz="900" dirty="0"/>
                        <a:t>01-01-2020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 ??????</a:t>
                      </a:r>
                    </a:p>
                    <a:p>
                      <a:endParaRPr lang="nl-NL" sz="900" dirty="0"/>
                    </a:p>
                  </a:txBody>
                  <a:tcPr/>
                </a:tc>
                <a:extLst>
                  <a:ext uri="{0D108BD9-81ED-4DB2-BD59-A6C34878D82A}">
                    <a16:rowId xmlns:a16="http://schemas.microsoft.com/office/drawing/2014/main" val="455827586"/>
                  </a:ext>
                </a:extLst>
              </a:tr>
              <a:tr h="530132">
                <a:tc>
                  <a:txBody>
                    <a:bodyPr/>
                    <a:lstStyle/>
                    <a:p>
                      <a:endParaRPr lang="nl-NL" sz="900" dirty="0"/>
                    </a:p>
                  </a:txBody>
                  <a:tcPr/>
                </a:tc>
                <a:tc>
                  <a:txBody>
                    <a:bodyPr/>
                    <a:lstStyle/>
                    <a:p>
                      <a:endParaRPr lang="nl-NL" sz="900" dirty="0"/>
                    </a:p>
                  </a:txBody>
                  <a:tcPr/>
                </a:tc>
                <a:tc>
                  <a:txBody>
                    <a:bodyPr/>
                    <a:lstStyle/>
                    <a:p>
                      <a:r>
                        <a:rPr lang="nl-NL" sz="900" dirty="0"/>
                        <a:t>Abonnementen jeugd aanpassen</a:t>
                      </a:r>
                    </a:p>
                  </a:txBody>
                  <a:tcPr/>
                </a:tc>
                <a:tc>
                  <a:txBody>
                    <a:bodyPr/>
                    <a:lstStyle/>
                    <a:p>
                      <a:r>
                        <a:rPr lang="nl-NL" sz="900" dirty="0"/>
                        <a:t>Jeugd tot 7 jaar, gratis  ex kledinglease indien ouders zich als vrijwilliger inzetten</a:t>
                      </a:r>
                    </a:p>
                  </a:txBody>
                  <a:tcPr/>
                </a:tc>
                <a:tc>
                  <a:txBody>
                    <a:bodyPr/>
                    <a:lstStyle/>
                    <a:p>
                      <a:r>
                        <a:rPr lang="nl-NL" sz="900" dirty="0"/>
                        <a:t>Voetbalbestuur</a:t>
                      </a:r>
                    </a:p>
                  </a:txBody>
                  <a:tcPr/>
                </a:tc>
                <a:tc>
                  <a:txBody>
                    <a:bodyPr/>
                    <a:lstStyle/>
                    <a:p>
                      <a:r>
                        <a:rPr lang="nl-NL" sz="900" dirty="0"/>
                        <a:t>01-11-2020</a:t>
                      </a:r>
                    </a:p>
                  </a:txBody>
                  <a:tcPr/>
                </a:tc>
                <a:tc>
                  <a:txBody>
                    <a:bodyPr/>
                    <a:lstStyle/>
                    <a:p>
                      <a:r>
                        <a:rPr lang="nl-NL" sz="900" dirty="0"/>
                        <a:t>€ ??????</a:t>
                      </a:r>
                    </a:p>
                  </a:txBody>
                  <a:tcPr/>
                </a:tc>
                <a:extLst>
                  <a:ext uri="{0D108BD9-81ED-4DB2-BD59-A6C34878D82A}">
                    <a16:rowId xmlns:a16="http://schemas.microsoft.com/office/drawing/2014/main" val="1582059968"/>
                  </a:ext>
                </a:extLst>
              </a:tr>
              <a:tr h="446543">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Sociale activiteiten blijven aanbieden en vernieuwen.</a:t>
                      </a:r>
                    </a:p>
                  </a:txBody>
                  <a:tcPr/>
                </a:tc>
                <a:tc>
                  <a:txBody>
                    <a:bodyPr/>
                    <a:lstStyle/>
                    <a:p>
                      <a:r>
                        <a:rPr lang="nl-NL" sz="900" dirty="0"/>
                        <a:t>Activiteiten commissie</a:t>
                      </a:r>
                    </a:p>
                  </a:txBody>
                  <a:tcPr/>
                </a:tc>
                <a:tc>
                  <a:txBody>
                    <a:bodyPr/>
                    <a:lstStyle/>
                    <a:p>
                      <a:r>
                        <a:rPr lang="nl-NL" sz="900" dirty="0"/>
                        <a:t>Activiteiten commissie</a:t>
                      </a:r>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2004567033"/>
                  </a:ext>
                </a:extLst>
              </a:tr>
              <a:tr h="963877">
                <a:tc>
                  <a:txBody>
                    <a:bodyPr/>
                    <a:lstStyle/>
                    <a:p>
                      <a:r>
                        <a:rPr lang="nl-NL" sz="900" dirty="0"/>
                        <a:t>Ambitie en niveau (zie onderwerp “prestatie” voor de ambities)</a:t>
                      </a:r>
                    </a:p>
                  </a:txBody>
                  <a:tcPr/>
                </a:tc>
                <a:tc>
                  <a:txBody>
                    <a:bodyPr/>
                    <a:lstStyle/>
                    <a:p>
                      <a:r>
                        <a:rPr lang="nl-NL" sz="900" dirty="0"/>
                        <a:t>Afdeling voetbal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Verbeteren kwaliteit van trainingen.</a:t>
                      </a:r>
                    </a:p>
                  </a:txBody>
                  <a:tcPr/>
                </a:tc>
                <a:tc>
                  <a:txBody>
                    <a:bodyPr/>
                    <a:lstStyle/>
                    <a:p>
                      <a:r>
                        <a:rPr lang="nl-NL" sz="900" dirty="0"/>
                        <a:t>Gediplomeerde trainers voor de jeugd, inclusief passende beloning. Opleiden van trainers uit eigen vereniging en begeleiden van leiders en ouders. Jaarlijkse terugkerend trainingscyclus JVO per doelgroep..</a:t>
                      </a:r>
                    </a:p>
                  </a:txBody>
                  <a:tcPr/>
                </a:tc>
                <a:tc>
                  <a:txBody>
                    <a:bodyPr/>
                    <a:lstStyle/>
                    <a:p>
                      <a:r>
                        <a:rPr lang="nl-NL" sz="900" dirty="0"/>
                        <a:t>Technische commissie</a:t>
                      </a:r>
                    </a:p>
                  </a:txBody>
                  <a:tcPr/>
                </a:tc>
                <a:tc>
                  <a:txBody>
                    <a:bodyPr/>
                    <a:lstStyle/>
                    <a:p>
                      <a:r>
                        <a:rPr lang="nl-NL" sz="900" dirty="0"/>
                        <a:t>01-05-2020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 ??????</a:t>
                      </a:r>
                    </a:p>
                    <a:p>
                      <a:endParaRPr lang="nl-NL" sz="900" dirty="0"/>
                    </a:p>
                  </a:txBody>
                  <a:tcPr/>
                </a:tc>
                <a:extLst>
                  <a:ext uri="{0D108BD9-81ED-4DB2-BD59-A6C34878D82A}">
                    <a16:rowId xmlns:a16="http://schemas.microsoft.com/office/drawing/2014/main" val="3235168966"/>
                  </a:ext>
                </a:extLst>
              </a:tr>
              <a:tr h="530132">
                <a:tc>
                  <a:txBody>
                    <a:bodyPr/>
                    <a:lstStyle/>
                    <a:p>
                      <a:endParaRPr lang="nl-NL" sz="900" dirty="0"/>
                    </a:p>
                  </a:txBody>
                  <a:tcPr/>
                </a:tc>
                <a:tc>
                  <a:txBody>
                    <a:bodyPr/>
                    <a:lstStyle/>
                    <a:p>
                      <a:endParaRPr lang="nl-NL"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txBody>
                  <a:tcPr/>
                </a:tc>
                <a:tc>
                  <a:txBody>
                    <a:bodyPr/>
                    <a:lstStyle/>
                    <a:p>
                      <a:r>
                        <a:rPr lang="nl-NL" sz="900" dirty="0"/>
                        <a:t>Opzetten van (extra) techniek training, aanstellen van speciale techniek trainer voor de jeugd. </a:t>
                      </a:r>
                    </a:p>
                  </a:txBody>
                  <a:tcPr/>
                </a:tc>
                <a:tc>
                  <a:txBody>
                    <a:bodyPr/>
                    <a:lstStyle/>
                    <a:p>
                      <a:r>
                        <a:rPr lang="nl-NL" sz="900" dirty="0"/>
                        <a:t>Technische commissie</a:t>
                      </a:r>
                    </a:p>
                  </a:txBody>
                  <a:tcPr/>
                </a:tc>
                <a:tc>
                  <a:txBody>
                    <a:bodyPr/>
                    <a:lstStyle/>
                    <a:p>
                      <a:r>
                        <a:rPr lang="nl-NL" sz="900" dirty="0"/>
                        <a:t>01-05-2020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 ??????</a:t>
                      </a:r>
                    </a:p>
                    <a:p>
                      <a:endParaRPr lang="nl-NL" sz="900" dirty="0"/>
                    </a:p>
                  </a:txBody>
                  <a:tcPr/>
                </a:tc>
                <a:extLst>
                  <a:ext uri="{0D108BD9-81ED-4DB2-BD59-A6C34878D82A}">
                    <a16:rowId xmlns:a16="http://schemas.microsoft.com/office/drawing/2014/main" val="308355552"/>
                  </a:ext>
                </a:extLst>
              </a:tr>
              <a:tr h="530132">
                <a:tc>
                  <a:txBody>
                    <a:bodyPr/>
                    <a:lstStyle/>
                    <a:p>
                      <a:endParaRPr lang="nl-NL" sz="900" dirty="0"/>
                    </a:p>
                  </a:txBody>
                  <a:tcPr/>
                </a:tc>
                <a:tc>
                  <a:txBody>
                    <a:bodyPr/>
                    <a:lstStyle/>
                    <a:p>
                      <a:endParaRPr lang="nl-NL"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txBody>
                  <a:tcPr/>
                </a:tc>
                <a:tc>
                  <a:txBody>
                    <a:bodyPr/>
                    <a:lstStyle/>
                    <a:p>
                      <a:r>
                        <a:rPr lang="nl-NL" sz="900" dirty="0"/>
                        <a:t>Handhaving en verder </a:t>
                      </a:r>
                      <a:r>
                        <a:rPr lang="nl-NL" sz="900" dirty="0" err="1"/>
                        <a:t>professiona-liseren</a:t>
                      </a:r>
                      <a:r>
                        <a:rPr lang="nl-NL" sz="900" dirty="0"/>
                        <a:t> van de carrousel training voor de pupillen.</a:t>
                      </a:r>
                    </a:p>
                  </a:txBody>
                  <a:tcPr/>
                </a:tc>
                <a:tc>
                  <a:txBody>
                    <a:bodyPr/>
                    <a:lstStyle/>
                    <a:p>
                      <a:r>
                        <a:rPr lang="nl-NL" sz="900" dirty="0"/>
                        <a:t>Technische commissie</a:t>
                      </a:r>
                    </a:p>
                  </a:txBody>
                  <a:tcPr/>
                </a:tc>
                <a:tc>
                  <a:txBody>
                    <a:bodyPr/>
                    <a:lstStyle/>
                    <a:p>
                      <a:r>
                        <a:rPr lang="nl-NL" sz="900" dirty="0"/>
                        <a:t>01-05-2020</a:t>
                      </a:r>
                    </a:p>
                  </a:txBody>
                  <a:tcPr/>
                </a:tc>
                <a:tc>
                  <a:txBody>
                    <a:bodyPr/>
                    <a:lstStyle/>
                    <a:p>
                      <a:endParaRPr lang="nl-NL" sz="900" dirty="0"/>
                    </a:p>
                  </a:txBody>
                  <a:tcPr/>
                </a:tc>
                <a:extLst>
                  <a:ext uri="{0D108BD9-81ED-4DB2-BD59-A6C34878D82A}">
                    <a16:rowId xmlns:a16="http://schemas.microsoft.com/office/drawing/2014/main" val="991279896"/>
                  </a:ext>
                </a:extLst>
              </a:tr>
            </a:tbl>
          </a:graphicData>
        </a:graphic>
      </p:graphicFrame>
    </p:spTree>
    <p:extLst>
      <p:ext uri="{BB962C8B-B14F-4D97-AF65-F5344CB8AC3E}">
        <p14:creationId xmlns:p14="http://schemas.microsoft.com/office/powerpoint/2010/main" val="176488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SPORTIEF ONTWIKKELEN</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graphicFrame>
        <p:nvGraphicFramePr>
          <p:cNvPr id="8" name="Tijdelijke aanduiding voor inhoud 3">
            <a:extLst>
              <a:ext uri="{FF2B5EF4-FFF2-40B4-BE49-F238E27FC236}">
                <a16:creationId xmlns:a16="http://schemas.microsoft.com/office/drawing/2014/main" id="{4C647E11-780A-45B6-9CD3-433D74DB1D60}"/>
              </a:ext>
            </a:extLst>
          </p:cNvPr>
          <p:cNvGraphicFramePr>
            <a:graphicFrameLocks noGrp="1"/>
          </p:cNvGraphicFramePr>
          <p:nvPr>
            <p:ph idx="1"/>
            <p:extLst>
              <p:ext uri="{D42A27DB-BD31-4B8C-83A1-F6EECF244321}">
                <p14:modId xmlns:p14="http://schemas.microsoft.com/office/powerpoint/2010/main" val="2247795522"/>
              </p:ext>
            </p:extLst>
          </p:nvPr>
        </p:nvGraphicFramePr>
        <p:xfrm>
          <a:off x="111967" y="1884785"/>
          <a:ext cx="11999169" cy="4818337"/>
        </p:xfrm>
        <a:graphic>
          <a:graphicData uri="http://schemas.openxmlformats.org/drawingml/2006/table">
            <a:tbl>
              <a:tblPr firstRow="1" bandRow="1">
                <a:tableStyleId>{5C22544A-7EE6-4342-B048-85BDC9FD1C3A}</a:tableStyleId>
              </a:tblPr>
              <a:tblGrid>
                <a:gridCol w="1999862">
                  <a:extLst>
                    <a:ext uri="{9D8B030D-6E8A-4147-A177-3AD203B41FA5}">
                      <a16:colId xmlns:a16="http://schemas.microsoft.com/office/drawing/2014/main" val="520949238"/>
                    </a:ext>
                  </a:extLst>
                </a:gridCol>
                <a:gridCol w="1999862">
                  <a:extLst>
                    <a:ext uri="{9D8B030D-6E8A-4147-A177-3AD203B41FA5}">
                      <a16:colId xmlns:a16="http://schemas.microsoft.com/office/drawing/2014/main" val="3952100681"/>
                    </a:ext>
                  </a:extLst>
                </a:gridCol>
                <a:gridCol w="1999862">
                  <a:extLst>
                    <a:ext uri="{9D8B030D-6E8A-4147-A177-3AD203B41FA5}">
                      <a16:colId xmlns:a16="http://schemas.microsoft.com/office/drawing/2014/main" val="1162365714"/>
                    </a:ext>
                  </a:extLst>
                </a:gridCol>
                <a:gridCol w="2018653">
                  <a:extLst>
                    <a:ext uri="{9D8B030D-6E8A-4147-A177-3AD203B41FA5}">
                      <a16:colId xmlns:a16="http://schemas.microsoft.com/office/drawing/2014/main" val="666062970"/>
                    </a:ext>
                  </a:extLst>
                </a:gridCol>
                <a:gridCol w="1981070">
                  <a:extLst>
                    <a:ext uri="{9D8B030D-6E8A-4147-A177-3AD203B41FA5}">
                      <a16:colId xmlns:a16="http://schemas.microsoft.com/office/drawing/2014/main" val="2595112615"/>
                    </a:ext>
                  </a:extLst>
                </a:gridCol>
                <a:gridCol w="999930">
                  <a:extLst>
                    <a:ext uri="{9D8B030D-6E8A-4147-A177-3AD203B41FA5}">
                      <a16:colId xmlns:a16="http://schemas.microsoft.com/office/drawing/2014/main" val="1346889858"/>
                    </a:ext>
                  </a:extLst>
                </a:gridCol>
                <a:gridCol w="999930">
                  <a:extLst>
                    <a:ext uri="{9D8B030D-6E8A-4147-A177-3AD203B41FA5}">
                      <a16:colId xmlns:a16="http://schemas.microsoft.com/office/drawing/2014/main" val="3768390212"/>
                    </a:ext>
                  </a:extLst>
                </a:gridCol>
              </a:tblGrid>
              <a:tr h="487221">
                <a:tc>
                  <a:txBody>
                    <a:bodyPr/>
                    <a:lstStyle/>
                    <a:p>
                      <a:r>
                        <a:rPr lang="nl-NL" sz="1100" dirty="0"/>
                        <a:t>Wat</a:t>
                      </a:r>
                    </a:p>
                  </a:txBody>
                  <a:tcPr/>
                </a:tc>
                <a:tc>
                  <a:txBody>
                    <a:bodyPr/>
                    <a:lstStyle/>
                    <a:p>
                      <a:r>
                        <a:rPr lang="nl-NL" sz="1100" dirty="0" err="1"/>
                        <a:t>Leading</a:t>
                      </a:r>
                      <a:endParaRPr lang="nl-NL" sz="1100" dirty="0"/>
                    </a:p>
                  </a:txBody>
                  <a:tcPr/>
                </a:tc>
                <a:tc>
                  <a:txBody>
                    <a:bodyPr/>
                    <a:lstStyle/>
                    <a:p>
                      <a:r>
                        <a:rPr lang="nl-NL" sz="1100" dirty="0"/>
                        <a:t>Hoe</a:t>
                      </a:r>
                    </a:p>
                  </a:txBody>
                  <a:tcPr/>
                </a:tc>
                <a:tc>
                  <a:txBody>
                    <a:bodyPr/>
                    <a:lstStyle/>
                    <a:p>
                      <a:r>
                        <a:rPr lang="nl-NL" sz="1100" dirty="0"/>
                        <a:t>Actie</a:t>
                      </a:r>
                    </a:p>
                  </a:txBody>
                  <a:tcPr/>
                </a:tc>
                <a:tc>
                  <a:txBody>
                    <a:bodyPr/>
                    <a:lstStyle/>
                    <a:p>
                      <a:r>
                        <a:rPr lang="nl-NL" sz="1100" dirty="0"/>
                        <a:t>Wie</a:t>
                      </a:r>
                    </a:p>
                  </a:txBody>
                  <a:tcPr/>
                </a:tc>
                <a:tc>
                  <a:txBody>
                    <a:bodyPr/>
                    <a:lstStyle/>
                    <a:p>
                      <a:r>
                        <a:rPr lang="nl-NL" sz="1100" dirty="0"/>
                        <a:t>Wanneer</a:t>
                      </a:r>
                    </a:p>
                  </a:txBody>
                  <a:tcPr/>
                </a:tc>
                <a:tc>
                  <a:txBody>
                    <a:bodyPr/>
                    <a:lstStyle/>
                    <a:p>
                      <a:r>
                        <a:rPr lang="nl-NL" sz="1100" dirty="0"/>
                        <a:t>Budget</a:t>
                      </a:r>
                    </a:p>
                  </a:txBody>
                  <a:tcPr/>
                </a:tc>
                <a:extLst>
                  <a:ext uri="{0D108BD9-81ED-4DB2-BD59-A6C34878D82A}">
                    <a16:rowId xmlns:a16="http://schemas.microsoft.com/office/drawing/2014/main" val="507175535"/>
                  </a:ext>
                </a:extLst>
              </a:tr>
              <a:tr h="1209433">
                <a:tc>
                  <a:txBody>
                    <a:bodyPr/>
                    <a:lstStyle/>
                    <a:p>
                      <a:endParaRPr lang="nl-NL" sz="900" dirty="0"/>
                    </a:p>
                  </a:txBody>
                  <a:tcPr/>
                </a:tc>
                <a:tc>
                  <a:txBody>
                    <a:bodyPr/>
                    <a:lstStyle/>
                    <a:p>
                      <a:endParaRPr lang="nl-NL"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Inzet van technologie : video analyse systeem</a:t>
                      </a:r>
                    </a:p>
                  </a:txBody>
                  <a:tcPr/>
                </a:tc>
                <a:tc>
                  <a:txBody>
                    <a:bodyPr/>
                    <a:lstStyle/>
                    <a:p>
                      <a:r>
                        <a:rPr lang="nl-NL" sz="900" dirty="0"/>
                        <a:t>Organisatie demo, investerings-voorstel uitwerken voor bestuur  en besluitvorming. </a:t>
                      </a:r>
                    </a:p>
                    <a:p>
                      <a:r>
                        <a:rPr lang="nl-NL" sz="900" dirty="0"/>
                        <a:t>Indien positief: beleid maken voor het gebruik </a:t>
                      </a:r>
                      <a:r>
                        <a:rPr lang="nl-NL" sz="900" dirty="0" err="1"/>
                        <a:t>heirvan</a:t>
                      </a:r>
                      <a:r>
                        <a:rPr lang="nl-NL" sz="900" dirty="0"/>
                        <a:t> en opleiden en begeleiden van de gebruikers van dit tool tijden de implementatie. </a:t>
                      </a:r>
                    </a:p>
                  </a:txBody>
                  <a:tcPr/>
                </a:tc>
                <a:tc>
                  <a:txBody>
                    <a:bodyPr/>
                    <a:lstStyle/>
                    <a:p>
                      <a:r>
                        <a:rPr lang="nl-NL" sz="900" dirty="0"/>
                        <a:t>Technische commissie</a:t>
                      </a:r>
                    </a:p>
                  </a:txBody>
                  <a:tcPr/>
                </a:tc>
                <a:tc>
                  <a:txBody>
                    <a:bodyPr/>
                    <a:lstStyle/>
                    <a:p>
                      <a:r>
                        <a:rPr lang="nl-NL" sz="900" dirty="0"/>
                        <a:t>01-02-2020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€ 6000,=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€ 150,= </a:t>
                      </a:r>
                      <a:r>
                        <a:rPr lang="nl-NL" sz="900" dirty="0" err="1"/>
                        <a:t>p.mnd</a:t>
                      </a:r>
                      <a:endParaRPr lang="nl-NL" sz="900" dirty="0"/>
                    </a:p>
                    <a:p>
                      <a:endParaRPr lang="nl-NL" sz="900" dirty="0"/>
                    </a:p>
                  </a:txBody>
                  <a:tcPr/>
                </a:tc>
                <a:extLst>
                  <a:ext uri="{0D108BD9-81ED-4DB2-BD59-A6C34878D82A}">
                    <a16:rowId xmlns:a16="http://schemas.microsoft.com/office/drawing/2014/main" val="2132140476"/>
                  </a:ext>
                </a:extLst>
              </a:tr>
              <a:tr h="578425">
                <a:tc>
                  <a:txBody>
                    <a:bodyPr/>
                    <a:lstStyle/>
                    <a:p>
                      <a:endParaRPr lang="nl-NL" sz="900" dirty="0"/>
                    </a:p>
                  </a:txBody>
                  <a:tcPr/>
                </a:tc>
                <a:tc>
                  <a:txBody>
                    <a:bodyPr/>
                    <a:lstStyle/>
                    <a:p>
                      <a:endParaRPr lang="nl-NL"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Scheidrechter niveau en bezetting op peil brengen en houden.</a:t>
                      </a:r>
                    </a:p>
                  </a:txBody>
                  <a:tcPr/>
                </a:tc>
                <a:tc>
                  <a:txBody>
                    <a:bodyPr/>
                    <a:lstStyle/>
                    <a:p>
                      <a:r>
                        <a:rPr lang="nl-NL" sz="900" dirty="0"/>
                        <a:t>Opleiden en begeleiden van (jeugd)scheidrechters, intern en externe cursus aanbieden.</a:t>
                      </a:r>
                    </a:p>
                  </a:txBody>
                  <a:tcPr/>
                </a:tc>
                <a:tc>
                  <a:txBody>
                    <a:bodyPr/>
                    <a:lstStyle/>
                    <a:p>
                      <a:r>
                        <a:rPr lang="nl-NL" sz="900" dirty="0"/>
                        <a:t>Voetbal bestuur</a:t>
                      </a:r>
                    </a:p>
                  </a:txBody>
                  <a:tcPr/>
                </a:tc>
                <a:tc>
                  <a:txBody>
                    <a:bodyPr/>
                    <a:lstStyle/>
                    <a:p>
                      <a:r>
                        <a:rPr lang="nl-NL" sz="900" dirty="0"/>
                        <a:t>31-12-2020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€ 500 </a:t>
                      </a:r>
                      <a:r>
                        <a:rPr lang="nl-NL" sz="900" dirty="0" err="1"/>
                        <a:t>p.jaar</a:t>
                      </a:r>
                      <a:endParaRPr lang="nl-NL" sz="900" dirty="0"/>
                    </a:p>
                    <a:p>
                      <a:endParaRPr lang="nl-NL" sz="900" dirty="0"/>
                    </a:p>
                  </a:txBody>
                  <a:tcPr/>
                </a:tc>
                <a:extLst>
                  <a:ext uri="{0D108BD9-81ED-4DB2-BD59-A6C34878D82A}">
                    <a16:rowId xmlns:a16="http://schemas.microsoft.com/office/drawing/2014/main" val="1117274936"/>
                  </a:ext>
                </a:extLst>
              </a:tr>
              <a:tr h="736177">
                <a:tc>
                  <a:txBody>
                    <a:bodyPr/>
                    <a:lstStyle/>
                    <a:p>
                      <a:endParaRPr lang="nl-NL" sz="900" dirty="0"/>
                    </a:p>
                  </a:txBody>
                  <a:tcPr/>
                </a:tc>
                <a:tc>
                  <a:txBody>
                    <a:bodyPr/>
                    <a:lstStyle/>
                    <a:p>
                      <a:endParaRPr lang="nl-NL" sz="900" dirty="0"/>
                    </a:p>
                  </a:txBody>
                  <a:tcPr/>
                </a:tc>
                <a:tc>
                  <a:txBody>
                    <a:bodyPr/>
                    <a:lstStyle/>
                    <a:p>
                      <a:r>
                        <a:rPr lang="nl-NL" sz="900" kern="1200" dirty="0">
                          <a:solidFill>
                            <a:schemeClr val="dk1"/>
                          </a:solidFill>
                          <a:latin typeface="+mn-lt"/>
                          <a:ea typeface="+mn-ea"/>
                          <a:cs typeface="+mn-cs"/>
                        </a:rPr>
                        <a:t>Gediplomeerde verzorgingsstaf en samenwerking met Fysiotherapie Salland</a:t>
                      </a:r>
                    </a:p>
                  </a:txBody>
                  <a:tcPr/>
                </a:tc>
                <a:tc>
                  <a:txBody>
                    <a:bodyPr/>
                    <a:lstStyle/>
                    <a:p>
                      <a:r>
                        <a:rPr lang="nl-NL" sz="900" kern="1200" dirty="0">
                          <a:solidFill>
                            <a:schemeClr val="dk1"/>
                          </a:solidFill>
                          <a:latin typeface="+mn-lt"/>
                          <a:ea typeface="+mn-ea"/>
                          <a:cs typeface="+mn-cs"/>
                        </a:rPr>
                        <a:t>Naast behouden van, faciliteren en investeren in huidige staf ook stage plekken aanbieden en stage begeleider aanstellen, actieve samenwerking met partners.</a:t>
                      </a:r>
                    </a:p>
                  </a:txBody>
                  <a:tcPr/>
                </a:tc>
                <a:tc>
                  <a:txBody>
                    <a:bodyPr/>
                    <a:lstStyle/>
                    <a:p>
                      <a:r>
                        <a:rPr lang="nl-NL" sz="900" kern="1200" dirty="0">
                          <a:solidFill>
                            <a:schemeClr val="dk1"/>
                          </a:solidFill>
                          <a:latin typeface="+mn-lt"/>
                          <a:ea typeface="+mn-ea"/>
                          <a:cs typeface="+mn-cs"/>
                        </a:rPr>
                        <a:t>Voetbalbestuur</a:t>
                      </a:r>
                    </a:p>
                  </a:txBody>
                  <a:tcPr/>
                </a:tc>
                <a:tc>
                  <a:txBody>
                    <a:bodyPr/>
                    <a:lstStyle/>
                    <a:p>
                      <a:r>
                        <a:rPr lang="nl-NL" sz="900" dirty="0"/>
                        <a:t>31-12-2020</a:t>
                      </a:r>
                    </a:p>
                  </a:txBody>
                  <a:tcPr/>
                </a:tc>
                <a:tc>
                  <a:txBody>
                    <a:bodyPr/>
                    <a:lstStyle/>
                    <a:p>
                      <a:r>
                        <a:rPr lang="nl-NL" sz="900" dirty="0"/>
                        <a:t>€ 1500 per jaar</a:t>
                      </a:r>
                    </a:p>
                  </a:txBody>
                  <a:tcPr/>
                </a:tc>
                <a:extLst>
                  <a:ext uri="{0D108BD9-81ED-4DB2-BD59-A6C34878D82A}">
                    <a16:rowId xmlns:a16="http://schemas.microsoft.com/office/drawing/2014/main" val="3309963905"/>
                  </a:ext>
                </a:extLst>
              </a:tr>
              <a:tr h="487221">
                <a:tc>
                  <a:txBody>
                    <a:bodyPr/>
                    <a:lstStyle/>
                    <a:p>
                      <a:r>
                        <a:rPr lang="nl-NL" sz="900" dirty="0"/>
                        <a:t>Imago verbetering</a:t>
                      </a:r>
                    </a:p>
                  </a:txBody>
                  <a:tcPr/>
                </a:tc>
                <a:tc>
                  <a:txBody>
                    <a:bodyPr/>
                    <a:lstStyle/>
                    <a:p>
                      <a:r>
                        <a:rPr lang="nl-NL" sz="900" dirty="0"/>
                        <a:t>Algemeen bestuur</a:t>
                      </a:r>
                    </a:p>
                  </a:txBody>
                  <a:tcPr/>
                </a:tc>
                <a:tc>
                  <a:txBody>
                    <a:bodyPr/>
                    <a:lstStyle/>
                    <a:p>
                      <a:r>
                        <a:rPr lang="nl-NL" sz="900" dirty="0"/>
                        <a:t>Uitstraling vereniging verbeteren</a:t>
                      </a:r>
                    </a:p>
                    <a:p>
                      <a:r>
                        <a:rPr lang="nl-NL" sz="900" dirty="0"/>
                        <a:t>Verbouwing oude kleedkamers</a:t>
                      </a:r>
                    </a:p>
                  </a:txBody>
                  <a:tcPr/>
                </a:tc>
                <a:tc>
                  <a:txBody>
                    <a:bodyPr/>
                    <a:lstStyle/>
                    <a:p>
                      <a:r>
                        <a:rPr lang="nl-NL" sz="900" dirty="0"/>
                        <a:t>Gedragsregels op stellen / Plan maken voor verbouwing en </a:t>
                      </a:r>
                      <a:r>
                        <a:rPr lang="nl-NL" sz="900" dirty="0" err="1"/>
                        <a:t>financiëring</a:t>
                      </a:r>
                      <a:endParaRPr lang="nl-NL" sz="900" dirty="0"/>
                    </a:p>
                  </a:txBody>
                  <a:tcPr/>
                </a:tc>
                <a:tc>
                  <a:txBody>
                    <a:bodyPr/>
                    <a:lstStyle/>
                    <a:p>
                      <a:r>
                        <a:rPr lang="nl-NL" sz="900" dirty="0"/>
                        <a:t>Bestuur / Accommodatie commissie /  Financiën</a:t>
                      </a:r>
                    </a:p>
                  </a:txBody>
                  <a:tcPr/>
                </a:tc>
                <a:tc>
                  <a:txBody>
                    <a:bodyPr/>
                    <a:lstStyle/>
                    <a:p>
                      <a:r>
                        <a:rPr lang="nl-NL" sz="900" dirty="0"/>
                        <a:t>01-04-2020</a:t>
                      </a:r>
                    </a:p>
                  </a:txBody>
                  <a:tcPr/>
                </a:tc>
                <a:tc>
                  <a:txBody>
                    <a:bodyPr/>
                    <a:lstStyle/>
                    <a:p>
                      <a:r>
                        <a:rPr lang="nl-NL" sz="900" dirty="0"/>
                        <a:t> € ??????</a:t>
                      </a:r>
                    </a:p>
                  </a:txBody>
                  <a:tcPr/>
                </a:tc>
                <a:extLst>
                  <a:ext uri="{0D108BD9-81ED-4DB2-BD59-A6C34878D82A}">
                    <a16:rowId xmlns:a16="http://schemas.microsoft.com/office/drawing/2014/main" val="1023372888"/>
                  </a:ext>
                </a:extLst>
              </a:tr>
              <a:tr h="487221">
                <a:tc>
                  <a:txBody>
                    <a:bodyPr/>
                    <a:lstStyle/>
                    <a:p>
                      <a:endParaRPr lang="nl-NL" sz="900"/>
                    </a:p>
                  </a:txBody>
                  <a:tcPr/>
                </a:tc>
                <a:tc>
                  <a:txBody>
                    <a:bodyPr/>
                    <a:lstStyle/>
                    <a:p>
                      <a:endParaRPr lang="nl-NL" sz="900" dirty="0"/>
                    </a:p>
                  </a:txBody>
                  <a:tcPr/>
                </a:tc>
                <a:tc>
                  <a:txBody>
                    <a:bodyPr/>
                    <a:lstStyle/>
                    <a:p>
                      <a:endParaRPr lang="nl-NL" sz="900" dirty="0"/>
                    </a:p>
                  </a:txBody>
                  <a:tcPr/>
                </a:tc>
                <a:tc>
                  <a:txBody>
                    <a:bodyPr/>
                    <a:lstStyle/>
                    <a:p>
                      <a:r>
                        <a:rPr lang="nl-NL" sz="900" dirty="0"/>
                        <a:t>Aanstellen PR en communicatie commissie</a:t>
                      </a:r>
                    </a:p>
                  </a:txBody>
                  <a:tcPr/>
                </a:tc>
                <a:tc>
                  <a:txBody>
                    <a:bodyPr/>
                    <a:lstStyle/>
                    <a:p>
                      <a:r>
                        <a:rPr lang="nl-NL" sz="900" dirty="0"/>
                        <a:t>Bestuur</a:t>
                      </a:r>
                    </a:p>
                  </a:txBody>
                  <a:tcPr/>
                </a:tc>
                <a:tc>
                  <a:txBody>
                    <a:bodyPr/>
                    <a:lstStyle/>
                    <a:p>
                      <a:r>
                        <a:rPr lang="nl-NL" sz="900" dirty="0"/>
                        <a:t>01-11-2019</a:t>
                      </a:r>
                    </a:p>
                  </a:txBody>
                  <a:tcPr/>
                </a:tc>
                <a:tc>
                  <a:txBody>
                    <a:bodyPr/>
                    <a:lstStyle/>
                    <a:p>
                      <a:r>
                        <a:rPr lang="nl-NL" sz="900" dirty="0" err="1"/>
                        <a:t>nvt</a:t>
                      </a:r>
                      <a:endParaRPr lang="nl-NL" sz="900" dirty="0"/>
                    </a:p>
                  </a:txBody>
                  <a:tcPr/>
                </a:tc>
                <a:extLst>
                  <a:ext uri="{0D108BD9-81ED-4DB2-BD59-A6C34878D82A}">
                    <a16:rowId xmlns:a16="http://schemas.microsoft.com/office/drawing/2014/main" val="3415803096"/>
                  </a:ext>
                </a:extLst>
              </a:tr>
              <a:tr h="791576">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r>
                        <a:rPr lang="nl-NL" sz="900" dirty="0"/>
                        <a:t>Elk team naast wedstrijdkleding trainingspak van SV Raalte. Begeleiding trainingspak en jas, 2 per team, Selectie?</a:t>
                      </a:r>
                    </a:p>
                  </a:txBody>
                  <a:tcPr/>
                </a:tc>
                <a:tc>
                  <a:txBody>
                    <a:bodyPr/>
                    <a:lstStyle/>
                    <a:p>
                      <a:r>
                        <a:rPr lang="nl-NL" sz="900" dirty="0"/>
                        <a:t>Kledingcommissie</a:t>
                      </a:r>
                    </a:p>
                  </a:txBody>
                  <a:tcPr/>
                </a:tc>
                <a:tc>
                  <a:txBody>
                    <a:bodyPr/>
                    <a:lstStyle/>
                    <a:p>
                      <a:r>
                        <a:rPr lang="nl-NL" sz="900" dirty="0"/>
                        <a:t>01-11-2019</a:t>
                      </a:r>
                    </a:p>
                  </a:txBody>
                  <a:tcPr/>
                </a:tc>
                <a:tc>
                  <a:txBody>
                    <a:bodyPr/>
                    <a:lstStyle/>
                    <a:p>
                      <a:r>
                        <a:rPr lang="nl-NL" sz="900" dirty="0"/>
                        <a:t>Offerte aanvragen</a:t>
                      </a:r>
                    </a:p>
                  </a:txBody>
                  <a:tcPr/>
                </a:tc>
                <a:extLst>
                  <a:ext uri="{0D108BD9-81ED-4DB2-BD59-A6C34878D82A}">
                    <a16:rowId xmlns:a16="http://schemas.microsoft.com/office/drawing/2014/main" val="4134279408"/>
                  </a:ext>
                </a:extLst>
              </a:tr>
            </a:tbl>
          </a:graphicData>
        </a:graphic>
      </p:graphicFrame>
    </p:spTree>
    <p:extLst>
      <p:ext uri="{BB962C8B-B14F-4D97-AF65-F5344CB8AC3E}">
        <p14:creationId xmlns:p14="http://schemas.microsoft.com/office/powerpoint/2010/main" val="151650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a:t>
            </a:r>
          </a:p>
        </p:txBody>
      </p:sp>
      <p:sp>
        <p:nvSpPr>
          <p:cNvPr id="3" name="Tijdelijke aanduiding voor inhoud 2"/>
          <p:cNvSpPr>
            <a:spLocks noGrp="1"/>
          </p:cNvSpPr>
          <p:nvPr>
            <p:ph idx="1"/>
          </p:nvPr>
        </p:nvSpPr>
        <p:spPr/>
        <p:txBody>
          <a:bodyPr>
            <a:normAutofit/>
          </a:bodyPr>
          <a:lstStyle/>
          <a:p>
            <a:r>
              <a:rPr lang="nl-NL" dirty="0"/>
              <a:t>Effectueren van het plan inclusief de financiële getallen.</a:t>
            </a:r>
          </a:p>
          <a:p>
            <a:r>
              <a:rPr lang="nl-NL" dirty="0"/>
              <a:t>We kunnen het zeker niet alleen !</a:t>
            </a:r>
          </a:p>
          <a:p>
            <a:r>
              <a:rPr lang="nl-NL" dirty="0"/>
              <a:t>Wie helpt ons om deze ambities waar te maken ?</a:t>
            </a:r>
          </a:p>
          <a:p>
            <a:pPr marL="228600" lvl="1" indent="0">
              <a:buNone/>
            </a:pPr>
            <a:endParaRPr lang="nl-NL" dirty="0"/>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pic>
        <p:nvPicPr>
          <p:cNvPr id="1026" name="Picture 2" descr="Afbeeldingsresultaat voor samen doen">
            <a:extLst>
              <a:ext uri="{FF2B5EF4-FFF2-40B4-BE49-F238E27FC236}">
                <a16:creationId xmlns:a16="http://schemas.microsoft.com/office/drawing/2014/main" id="{165EC92C-7CB4-4CA6-AF79-788A6F199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758" y="2932415"/>
            <a:ext cx="3414197" cy="341419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F1A244C-5C73-48F1-8FE3-373A1FC8C662}"/>
              </a:ext>
            </a:extLst>
          </p:cNvPr>
          <p:cNvPicPr>
            <a:picLocks noChangeAspect="1"/>
          </p:cNvPicPr>
          <p:nvPr/>
        </p:nvPicPr>
        <p:blipFill>
          <a:blip r:embed="rId4"/>
          <a:stretch>
            <a:fillRect/>
          </a:stretch>
        </p:blipFill>
        <p:spPr>
          <a:xfrm>
            <a:off x="663963" y="3605411"/>
            <a:ext cx="3038793" cy="2261289"/>
          </a:xfrm>
          <a:prstGeom prst="rect">
            <a:avLst/>
          </a:prstGeom>
        </p:spPr>
      </p:pic>
    </p:spTree>
    <p:extLst>
      <p:ext uri="{BB962C8B-B14F-4D97-AF65-F5344CB8AC3E}">
        <p14:creationId xmlns:p14="http://schemas.microsoft.com/office/powerpoint/2010/main" val="395353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Organisatie</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sp>
        <p:nvSpPr>
          <p:cNvPr id="5" name="Rechthoek 4" descr="l">
            <a:extLst>
              <a:ext uri="{FF2B5EF4-FFF2-40B4-BE49-F238E27FC236}">
                <a16:creationId xmlns:a16="http://schemas.microsoft.com/office/drawing/2014/main" id="{CF205396-9CBF-4A18-9AA8-524408353C6A}"/>
              </a:ext>
            </a:extLst>
          </p:cNvPr>
          <p:cNvSpPr/>
          <p:nvPr/>
        </p:nvSpPr>
        <p:spPr>
          <a:xfrm>
            <a:off x="5153046" y="1875614"/>
            <a:ext cx="1054359" cy="4840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Algemeen Voorzitter</a:t>
            </a:r>
          </a:p>
          <a:p>
            <a:pPr algn="ctr"/>
            <a:r>
              <a:rPr lang="nl-NL" sz="900" dirty="0">
                <a:solidFill>
                  <a:schemeClr val="bg1"/>
                </a:solidFill>
              </a:rPr>
              <a:t>René van Dijk</a:t>
            </a:r>
          </a:p>
        </p:txBody>
      </p:sp>
      <p:sp>
        <p:nvSpPr>
          <p:cNvPr id="6" name="Rechthoek 5" descr="l">
            <a:extLst>
              <a:ext uri="{FF2B5EF4-FFF2-40B4-BE49-F238E27FC236}">
                <a16:creationId xmlns:a16="http://schemas.microsoft.com/office/drawing/2014/main" id="{C49DF7E0-1586-4D1A-8EFE-BCF7EB682511}"/>
              </a:ext>
            </a:extLst>
          </p:cNvPr>
          <p:cNvSpPr/>
          <p:nvPr/>
        </p:nvSpPr>
        <p:spPr>
          <a:xfrm>
            <a:off x="6440110" y="2339362"/>
            <a:ext cx="1054359" cy="48404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PR en Communicatie commissie ????</a:t>
            </a:r>
          </a:p>
        </p:txBody>
      </p:sp>
      <p:sp>
        <p:nvSpPr>
          <p:cNvPr id="7" name="Rechthoek 6" descr="l">
            <a:extLst>
              <a:ext uri="{FF2B5EF4-FFF2-40B4-BE49-F238E27FC236}">
                <a16:creationId xmlns:a16="http://schemas.microsoft.com/office/drawing/2014/main" id="{0EAC7A91-CACD-413C-A800-0142FCCB5825}"/>
              </a:ext>
            </a:extLst>
          </p:cNvPr>
          <p:cNvSpPr/>
          <p:nvPr/>
        </p:nvSpPr>
        <p:spPr>
          <a:xfrm>
            <a:off x="1340749" y="3272689"/>
            <a:ext cx="1054359" cy="4840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Algemene Zaken</a:t>
            </a:r>
          </a:p>
          <a:p>
            <a:pPr algn="ctr"/>
            <a:r>
              <a:rPr lang="nl-NL" sz="900" dirty="0">
                <a:solidFill>
                  <a:schemeClr val="bg1"/>
                </a:solidFill>
              </a:rPr>
              <a:t>Johan Haverslag</a:t>
            </a:r>
          </a:p>
        </p:txBody>
      </p:sp>
      <p:sp>
        <p:nvSpPr>
          <p:cNvPr id="8" name="Rechthoek 7" descr="l">
            <a:extLst>
              <a:ext uri="{FF2B5EF4-FFF2-40B4-BE49-F238E27FC236}">
                <a16:creationId xmlns:a16="http://schemas.microsoft.com/office/drawing/2014/main" id="{35290265-F212-49E3-9BA5-85C2F2F15C03}"/>
              </a:ext>
            </a:extLst>
          </p:cNvPr>
          <p:cNvSpPr/>
          <p:nvPr/>
        </p:nvSpPr>
        <p:spPr>
          <a:xfrm>
            <a:off x="2611516" y="3272691"/>
            <a:ext cx="1054359" cy="48404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Accommodatie commissie</a:t>
            </a:r>
          </a:p>
          <a:p>
            <a:pPr algn="ctr"/>
            <a:r>
              <a:rPr lang="nl-NL" sz="900" dirty="0">
                <a:solidFill>
                  <a:schemeClr val="bg1"/>
                </a:solidFill>
              </a:rPr>
              <a:t>????</a:t>
            </a:r>
          </a:p>
        </p:txBody>
      </p:sp>
      <p:sp>
        <p:nvSpPr>
          <p:cNvPr id="9" name="Rechthoek 8" descr="l">
            <a:extLst>
              <a:ext uri="{FF2B5EF4-FFF2-40B4-BE49-F238E27FC236}">
                <a16:creationId xmlns:a16="http://schemas.microsoft.com/office/drawing/2014/main" id="{10718168-69AC-43C3-867F-305B1E9B6A53}"/>
              </a:ext>
            </a:extLst>
          </p:cNvPr>
          <p:cNvSpPr/>
          <p:nvPr/>
        </p:nvSpPr>
        <p:spPr>
          <a:xfrm>
            <a:off x="2611516" y="3978458"/>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Onderhoudsploeg</a:t>
            </a:r>
          </a:p>
        </p:txBody>
      </p:sp>
      <p:sp>
        <p:nvSpPr>
          <p:cNvPr id="10" name="Rechthoek 9" descr="l">
            <a:extLst>
              <a:ext uri="{FF2B5EF4-FFF2-40B4-BE49-F238E27FC236}">
                <a16:creationId xmlns:a16="http://schemas.microsoft.com/office/drawing/2014/main" id="{51C11AF1-6BAB-4402-B92C-3A53070D3BF2}"/>
              </a:ext>
            </a:extLst>
          </p:cNvPr>
          <p:cNvSpPr/>
          <p:nvPr/>
        </p:nvSpPr>
        <p:spPr>
          <a:xfrm>
            <a:off x="2598482" y="454518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Sleutelbeheer</a:t>
            </a:r>
          </a:p>
        </p:txBody>
      </p:sp>
      <p:sp>
        <p:nvSpPr>
          <p:cNvPr id="11" name="Rechthoek 10" descr="l">
            <a:extLst>
              <a:ext uri="{FF2B5EF4-FFF2-40B4-BE49-F238E27FC236}">
                <a16:creationId xmlns:a16="http://schemas.microsoft.com/office/drawing/2014/main" id="{4D7F2CD1-9472-41BA-B695-5E584E6F831E}"/>
              </a:ext>
            </a:extLst>
          </p:cNvPr>
          <p:cNvSpPr/>
          <p:nvPr/>
        </p:nvSpPr>
        <p:spPr>
          <a:xfrm>
            <a:off x="2598482" y="5111914"/>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Extern gebruik kantine</a:t>
            </a:r>
          </a:p>
        </p:txBody>
      </p:sp>
      <p:sp>
        <p:nvSpPr>
          <p:cNvPr id="12" name="Rechthoek 11" descr="l">
            <a:extLst>
              <a:ext uri="{FF2B5EF4-FFF2-40B4-BE49-F238E27FC236}">
                <a16:creationId xmlns:a16="http://schemas.microsoft.com/office/drawing/2014/main" id="{036A0D91-B9CD-4550-A284-AFB515805772}"/>
              </a:ext>
            </a:extLst>
          </p:cNvPr>
          <p:cNvSpPr/>
          <p:nvPr/>
        </p:nvSpPr>
        <p:spPr>
          <a:xfrm>
            <a:off x="1324079" y="3978458"/>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Secretariaat</a:t>
            </a:r>
          </a:p>
        </p:txBody>
      </p:sp>
      <p:sp>
        <p:nvSpPr>
          <p:cNvPr id="13" name="Rechthoek 12" descr="l">
            <a:extLst>
              <a:ext uri="{FF2B5EF4-FFF2-40B4-BE49-F238E27FC236}">
                <a16:creationId xmlns:a16="http://schemas.microsoft.com/office/drawing/2014/main" id="{47308BF2-6BE4-4D3C-A47A-701BE688DF49}"/>
              </a:ext>
            </a:extLst>
          </p:cNvPr>
          <p:cNvSpPr/>
          <p:nvPr/>
        </p:nvSpPr>
        <p:spPr>
          <a:xfrm>
            <a:off x="1324077" y="454518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Leden</a:t>
            </a:r>
          </a:p>
          <a:p>
            <a:pPr algn="ctr"/>
            <a:r>
              <a:rPr lang="nl-NL" sz="900" dirty="0">
                <a:solidFill>
                  <a:schemeClr val="tx1"/>
                </a:solidFill>
              </a:rPr>
              <a:t>administratie</a:t>
            </a:r>
          </a:p>
        </p:txBody>
      </p:sp>
      <p:sp>
        <p:nvSpPr>
          <p:cNvPr id="14" name="Rechthoek 13" descr="l">
            <a:extLst>
              <a:ext uri="{FF2B5EF4-FFF2-40B4-BE49-F238E27FC236}">
                <a16:creationId xmlns:a16="http://schemas.microsoft.com/office/drawing/2014/main" id="{F5180D28-EE46-489C-B70E-E53887B39C24}"/>
              </a:ext>
            </a:extLst>
          </p:cNvPr>
          <p:cNvSpPr/>
          <p:nvPr/>
        </p:nvSpPr>
        <p:spPr>
          <a:xfrm>
            <a:off x="3882283" y="3272690"/>
            <a:ext cx="1054359" cy="4840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Financiën</a:t>
            </a:r>
          </a:p>
          <a:p>
            <a:pPr algn="ctr"/>
            <a:r>
              <a:rPr lang="nl-NL" sz="900" dirty="0">
                <a:solidFill>
                  <a:schemeClr val="bg1"/>
                </a:solidFill>
              </a:rPr>
              <a:t>Adrian Wessels</a:t>
            </a:r>
          </a:p>
        </p:txBody>
      </p:sp>
      <p:sp>
        <p:nvSpPr>
          <p:cNvPr id="15" name="Rechthoek 14" descr="l">
            <a:extLst>
              <a:ext uri="{FF2B5EF4-FFF2-40B4-BE49-F238E27FC236}">
                <a16:creationId xmlns:a16="http://schemas.microsoft.com/office/drawing/2014/main" id="{58D1BBFD-7F2B-4C1C-BE53-26A1951DE1D6}"/>
              </a:ext>
            </a:extLst>
          </p:cNvPr>
          <p:cNvSpPr/>
          <p:nvPr/>
        </p:nvSpPr>
        <p:spPr>
          <a:xfrm>
            <a:off x="1324076" y="5111914"/>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Introductie</a:t>
            </a:r>
          </a:p>
          <a:p>
            <a:pPr algn="ctr"/>
            <a:r>
              <a:rPr lang="nl-NL" sz="900" dirty="0">
                <a:solidFill>
                  <a:schemeClr val="tx1"/>
                </a:solidFill>
              </a:rPr>
              <a:t>Nieuwe ouders</a:t>
            </a:r>
          </a:p>
        </p:txBody>
      </p:sp>
      <p:sp>
        <p:nvSpPr>
          <p:cNvPr id="16" name="Rechthoek 15" descr="l">
            <a:extLst>
              <a:ext uri="{FF2B5EF4-FFF2-40B4-BE49-F238E27FC236}">
                <a16:creationId xmlns:a16="http://schemas.microsoft.com/office/drawing/2014/main" id="{B4DF6B89-AC4E-4B46-9D89-8CF3625F52B5}"/>
              </a:ext>
            </a:extLst>
          </p:cNvPr>
          <p:cNvSpPr/>
          <p:nvPr/>
        </p:nvSpPr>
        <p:spPr>
          <a:xfrm>
            <a:off x="3882283" y="3978457"/>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Kascommissie</a:t>
            </a:r>
          </a:p>
        </p:txBody>
      </p:sp>
      <p:sp>
        <p:nvSpPr>
          <p:cNvPr id="17" name="Rechthoek 16" descr="l">
            <a:extLst>
              <a:ext uri="{FF2B5EF4-FFF2-40B4-BE49-F238E27FC236}">
                <a16:creationId xmlns:a16="http://schemas.microsoft.com/office/drawing/2014/main" id="{56D2BF96-62DE-4A25-B6C7-62A0AC6600F5}"/>
              </a:ext>
            </a:extLst>
          </p:cNvPr>
          <p:cNvSpPr/>
          <p:nvPr/>
        </p:nvSpPr>
        <p:spPr>
          <a:xfrm>
            <a:off x="3882281" y="454518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Crediteuren</a:t>
            </a:r>
          </a:p>
        </p:txBody>
      </p:sp>
      <p:sp>
        <p:nvSpPr>
          <p:cNvPr id="18" name="Rechthoek 17" descr="l">
            <a:extLst>
              <a:ext uri="{FF2B5EF4-FFF2-40B4-BE49-F238E27FC236}">
                <a16:creationId xmlns:a16="http://schemas.microsoft.com/office/drawing/2014/main" id="{D4D426C3-BCBA-4E36-84B4-A08EE452F85E}"/>
              </a:ext>
            </a:extLst>
          </p:cNvPr>
          <p:cNvSpPr/>
          <p:nvPr/>
        </p:nvSpPr>
        <p:spPr>
          <a:xfrm>
            <a:off x="3882281" y="5111914"/>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Debiteuren</a:t>
            </a:r>
          </a:p>
        </p:txBody>
      </p:sp>
      <p:sp>
        <p:nvSpPr>
          <p:cNvPr id="19" name="Rechthoek 18" descr="l">
            <a:extLst>
              <a:ext uri="{FF2B5EF4-FFF2-40B4-BE49-F238E27FC236}">
                <a16:creationId xmlns:a16="http://schemas.microsoft.com/office/drawing/2014/main" id="{64D7F70D-46A1-4AF4-8E09-7108E89A629F}"/>
              </a:ext>
            </a:extLst>
          </p:cNvPr>
          <p:cNvSpPr/>
          <p:nvPr/>
        </p:nvSpPr>
        <p:spPr>
          <a:xfrm>
            <a:off x="3882280" y="5684549"/>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Kas</a:t>
            </a:r>
          </a:p>
        </p:txBody>
      </p:sp>
      <p:sp>
        <p:nvSpPr>
          <p:cNvPr id="20" name="Rechthoek 19" descr="l">
            <a:extLst>
              <a:ext uri="{FF2B5EF4-FFF2-40B4-BE49-F238E27FC236}">
                <a16:creationId xmlns:a16="http://schemas.microsoft.com/office/drawing/2014/main" id="{92370351-D8CE-4B58-B3A0-D55C3ABD59C5}"/>
              </a:ext>
            </a:extLst>
          </p:cNvPr>
          <p:cNvSpPr/>
          <p:nvPr/>
        </p:nvSpPr>
        <p:spPr>
          <a:xfrm>
            <a:off x="5153048" y="3272689"/>
            <a:ext cx="1054359" cy="48404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Kantine commissie</a:t>
            </a:r>
          </a:p>
          <a:p>
            <a:pPr algn="ctr"/>
            <a:r>
              <a:rPr lang="nl-NL" sz="900" dirty="0">
                <a:solidFill>
                  <a:schemeClr val="bg1"/>
                </a:solidFill>
              </a:rPr>
              <a:t>Ronald Nab</a:t>
            </a:r>
          </a:p>
        </p:txBody>
      </p:sp>
      <p:sp>
        <p:nvSpPr>
          <p:cNvPr id="21" name="Rechthoek 20" descr="l">
            <a:extLst>
              <a:ext uri="{FF2B5EF4-FFF2-40B4-BE49-F238E27FC236}">
                <a16:creationId xmlns:a16="http://schemas.microsoft.com/office/drawing/2014/main" id="{54B79F24-3B2D-4666-A66D-818BDFE8B10B}"/>
              </a:ext>
            </a:extLst>
          </p:cNvPr>
          <p:cNvSpPr/>
          <p:nvPr/>
        </p:nvSpPr>
        <p:spPr>
          <a:xfrm>
            <a:off x="5156687" y="3978457"/>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Kantine Diensten</a:t>
            </a:r>
          </a:p>
        </p:txBody>
      </p:sp>
      <p:sp>
        <p:nvSpPr>
          <p:cNvPr id="22" name="Rechthoek 21" descr="l">
            <a:extLst>
              <a:ext uri="{FF2B5EF4-FFF2-40B4-BE49-F238E27FC236}">
                <a16:creationId xmlns:a16="http://schemas.microsoft.com/office/drawing/2014/main" id="{47142D06-5B86-4398-84F7-43E71DAB8D67}"/>
              </a:ext>
            </a:extLst>
          </p:cNvPr>
          <p:cNvSpPr/>
          <p:nvPr/>
        </p:nvSpPr>
        <p:spPr>
          <a:xfrm>
            <a:off x="5156685" y="454518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Inkoop</a:t>
            </a:r>
          </a:p>
        </p:txBody>
      </p:sp>
      <p:sp>
        <p:nvSpPr>
          <p:cNvPr id="23" name="Rechthoek 22" descr="l">
            <a:extLst>
              <a:ext uri="{FF2B5EF4-FFF2-40B4-BE49-F238E27FC236}">
                <a16:creationId xmlns:a16="http://schemas.microsoft.com/office/drawing/2014/main" id="{9BF6379D-9AF3-477C-9D37-AE35C3DAC682}"/>
              </a:ext>
            </a:extLst>
          </p:cNvPr>
          <p:cNvSpPr/>
          <p:nvPr/>
        </p:nvSpPr>
        <p:spPr>
          <a:xfrm>
            <a:off x="5156684" y="5111911"/>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Agenda</a:t>
            </a:r>
          </a:p>
        </p:txBody>
      </p:sp>
      <p:sp>
        <p:nvSpPr>
          <p:cNvPr id="24" name="Rechthoek 23" descr="l">
            <a:extLst>
              <a:ext uri="{FF2B5EF4-FFF2-40B4-BE49-F238E27FC236}">
                <a16:creationId xmlns:a16="http://schemas.microsoft.com/office/drawing/2014/main" id="{FAEF93B0-4393-420A-9439-C7FA9EF83D6C}"/>
              </a:ext>
            </a:extLst>
          </p:cNvPr>
          <p:cNvSpPr/>
          <p:nvPr/>
        </p:nvSpPr>
        <p:spPr>
          <a:xfrm>
            <a:off x="1324076" y="5684549"/>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Kleding Lease</a:t>
            </a:r>
          </a:p>
        </p:txBody>
      </p:sp>
      <p:sp>
        <p:nvSpPr>
          <p:cNvPr id="25" name="Rechthoek 24" descr="l">
            <a:extLst>
              <a:ext uri="{FF2B5EF4-FFF2-40B4-BE49-F238E27FC236}">
                <a16:creationId xmlns:a16="http://schemas.microsoft.com/office/drawing/2014/main" id="{F2A79E29-9FD6-43F9-BD1A-05A63D3C1EA7}"/>
              </a:ext>
            </a:extLst>
          </p:cNvPr>
          <p:cNvSpPr/>
          <p:nvPr/>
        </p:nvSpPr>
        <p:spPr>
          <a:xfrm>
            <a:off x="6419423" y="3272689"/>
            <a:ext cx="1054359" cy="48404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Activiteiten</a:t>
            </a:r>
          </a:p>
          <a:p>
            <a:pPr algn="ctr"/>
            <a:r>
              <a:rPr lang="nl-NL" sz="900" dirty="0">
                <a:solidFill>
                  <a:schemeClr val="bg1"/>
                </a:solidFill>
              </a:rPr>
              <a:t>commissie</a:t>
            </a:r>
          </a:p>
          <a:p>
            <a:pPr algn="ctr"/>
            <a:r>
              <a:rPr lang="nl-NL" sz="900" dirty="0">
                <a:solidFill>
                  <a:schemeClr val="bg1"/>
                </a:solidFill>
              </a:rPr>
              <a:t>????</a:t>
            </a:r>
          </a:p>
        </p:txBody>
      </p:sp>
      <p:sp>
        <p:nvSpPr>
          <p:cNvPr id="26" name="Rechthoek 25" descr="l">
            <a:extLst>
              <a:ext uri="{FF2B5EF4-FFF2-40B4-BE49-F238E27FC236}">
                <a16:creationId xmlns:a16="http://schemas.microsoft.com/office/drawing/2014/main" id="{ED095493-7869-47E0-9E39-8926369F1606}"/>
              </a:ext>
            </a:extLst>
          </p:cNvPr>
          <p:cNvSpPr/>
          <p:nvPr/>
        </p:nvSpPr>
        <p:spPr>
          <a:xfrm>
            <a:off x="6431088" y="3978457"/>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Jeugd activiteiten</a:t>
            </a:r>
          </a:p>
        </p:txBody>
      </p:sp>
      <p:sp>
        <p:nvSpPr>
          <p:cNvPr id="27" name="Rechthoek 26" descr="l">
            <a:extLst>
              <a:ext uri="{FF2B5EF4-FFF2-40B4-BE49-F238E27FC236}">
                <a16:creationId xmlns:a16="http://schemas.microsoft.com/office/drawing/2014/main" id="{C43341EA-5ECC-4E16-8FFB-AA23B18A39F1}"/>
              </a:ext>
            </a:extLst>
          </p:cNvPr>
          <p:cNvSpPr/>
          <p:nvPr/>
        </p:nvSpPr>
        <p:spPr>
          <a:xfrm>
            <a:off x="6431086" y="454518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Senioren activiteiten</a:t>
            </a:r>
          </a:p>
        </p:txBody>
      </p:sp>
      <p:sp>
        <p:nvSpPr>
          <p:cNvPr id="28" name="Rechthoek 27" descr="l">
            <a:extLst>
              <a:ext uri="{FF2B5EF4-FFF2-40B4-BE49-F238E27FC236}">
                <a16:creationId xmlns:a16="http://schemas.microsoft.com/office/drawing/2014/main" id="{45826CB6-905D-4EAD-8248-434F196D207D}"/>
              </a:ext>
            </a:extLst>
          </p:cNvPr>
          <p:cNvSpPr/>
          <p:nvPr/>
        </p:nvSpPr>
        <p:spPr>
          <a:xfrm>
            <a:off x="6431085" y="5111911"/>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Vrijwilligers activiteiten</a:t>
            </a:r>
          </a:p>
        </p:txBody>
      </p:sp>
      <p:sp>
        <p:nvSpPr>
          <p:cNvPr id="29" name="Rechthoek 28" descr="l">
            <a:extLst>
              <a:ext uri="{FF2B5EF4-FFF2-40B4-BE49-F238E27FC236}">
                <a16:creationId xmlns:a16="http://schemas.microsoft.com/office/drawing/2014/main" id="{3B56B682-5893-48CD-870F-30D276D03AFD}"/>
              </a:ext>
            </a:extLst>
          </p:cNvPr>
          <p:cNvSpPr/>
          <p:nvPr/>
        </p:nvSpPr>
        <p:spPr>
          <a:xfrm>
            <a:off x="7691061" y="2123482"/>
            <a:ext cx="1054359" cy="2487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Omnibus</a:t>
            </a:r>
          </a:p>
          <a:p>
            <a:pPr algn="ctr"/>
            <a:r>
              <a:rPr lang="nl-NL" sz="900" dirty="0">
                <a:solidFill>
                  <a:schemeClr val="tx1"/>
                </a:solidFill>
              </a:rPr>
              <a:t>Theo Broeks</a:t>
            </a:r>
          </a:p>
        </p:txBody>
      </p:sp>
      <p:sp>
        <p:nvSpPr>
          <p:cNvPr id="30" name="Rechthoek 29" descr="l">
            <a:extLst>
              <a:ext uri="{FF2B5EF4-FFF2-40B4-BE49-F238E27FC236}">
                <a16:creationId xmlns:a16="http://schemas.microsoft.com/office/drawing/2014/main" id="{721C7435-9321-4406-BF41-86DFC88345DD}"/>
              </a:ext>
            </a:extLst>
          </p:cNvPr>
          <p:cNvSpPr/>
          <p:nvPr/>
        </p:nvSpPr>
        <p:spPr>
          <a:xfrm>
            <a:off x="7691061" y="2486729"/>
            <a:ext cx="1054359" cy="2487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Website</a:t>
            </a:r>
          </a:p>
        </p:txBody>
      </p:sp>
      <p:sp>
        <p:nvSpPr>
          <p:cNvPr id="31" name="Rechthoek 30" descr="l">
            <a:extLst>
              <a:ext uri="{FF2B5EF4-FFF2-40B4-BE49-F238E27FC236}">
                <a16:creationId xmlns:a16="http://schemas.microsoft.com/office/drawing/2014/main" id="{8B1E458B-3DB8-48E1-8423-725FAD64ED2B}"/>
              </a:ext>
            </a:extLst>
          </p:cNvPr>
          <p:cNvSpPr/>
          <p:nvPr/>
        </p:nvSpPr>
        <p:spPr>
          <a:xfrm>
            <a:off x="7713337" y="2801506"/>
            <a:ext cx="1054359" cy="2487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Media</a:t>
            </a:r>
          </a:p>
          <a:p>
            <a:pPr algn="ctr"/>
            <a:r>
              <a:rPr lang="nl-NL" sz="900" dirty="0">
                <a:solidFill>
                  <a:schemeClr val="tx1"/>
                </a:solidFill>
              </a:rPr>
              <a:t>(</a:t>
            </a:r>
            <a:r>
              <a:rPr lang="nl-NL" sz="900" dirty="0" err="1">
                <a:solidFill>
                  <a:schemeClr val="tx1"/>
                </a:solidFill>
              </a:rPr>
              <a:t>Social</a:t>
            </a:r>
            <a:r>
              <a:rPr lang="nl-NL" sz="900" dirty="0">
                <a:solidFill>
                  <a:schemeClr val="tx1"/>
                </a:solidFill>
              </a:rPr>
              <a:t> en pers)</a:t>
            </a:r>
          </a:p>
        </p:txBody>
      </p:sp>
      <p:sp>
        <p:nvSpPr>
          <p:cNvPr id="32" name="Rechthoek 31" descr="l">
            <a:extLst>
              <a:ext uri="{FF2B5EF4-FFF2-40B4-BE49-F238E27FC236}">
                <a16:creationId xmlns:a16="http://schemas.microsoft.com/office/drawing/2014/main" id="{101E5953-580D-4918-8818-E588FA25BFA8}"/>
              </a:ext>
            </a:extLst>
          </p:cNvPr>
          <p:cNvSpPr/>
          <p:nvPr/>
        </p:nvSpPr>
        <p:spPr>
          <a:xfrm>
            <a:off x="2598481" y="5684549"/>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Materialen algemeen gebruik</a:t>
            </a:r>
          </a:p>
        </p:txBody>
      </p:sp>
      <p:sp>
        <p:nvSpPr>
          <p:cNvPr id="33" name="Rechthoek 32" descr="l">
            <a:extLst>
              <a:ext uri="{FF2B5EF4-FFF2-40B4-BE49-F238E27FC236}">
                <a16:creationId xmlns:a16="http://schemas.microsoft.com/office/drawing/2014/main" id="{84116E4A-187D-4032-B406-4D07C227AA8E}"/>
              </a:ext>
            </a:extLst>
          </p:cNvPr>
          <p:cNvSpPr/>
          <p:nvPr/>
        </p:nvSpPr>
        <p:spPr>
          <a:xfrm>
            <a:off x="7685798" y="3272689"/>
            <a:ext cx="1054359" cy="48404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Voetbal</a:t>
            </a:r>
          </a:p>
          <a:p>
            <a:pPr algn="ctr"/>
            <a:r>
              <a:rPr lang="nl-NL" sz="900" dirty="0">
                <a:solidFill>
                  <a:schemeClr val="bg1"/>
                </a:solidFill>
              </a:rPr>
              <a:t>Paul Velsink</a:t>
            </a:r>
          </a:p>
        </p:txBody>
      </p:sp>
      <p:sp>
        <p:nvSpPr>
          <p:cNvPr id="34" name="Rechthoek 33" descr="l">
            <a:extLst>
              <a:ext uri="{FF2B5EF4-FFF2-40B4-BE49-F238E27FC236}">
                <a16:creationId xmlns:a16="http://schemas.microsoft.com/office/drawing/2014/main" id="{2D799980-70FC-44FA-ABD7-6079AFBB4F5B}"/>
              </a:ext>
            </a:extLst>
          </p:cNvPr>
          <p:cNvSpPr/>
          <p:nvPr/>
        </p:nvSpPr>
        <p:spPr>
          <a:xfrm>
            <a:off x="7705489" y="3978457"/>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Wedstrijd secretariaat</a:t>
            </a:r>
          </a:p>
        </p:txBody>
      </p:sp>
      <p:sp>
        <p:nvSpPr>
          <p:cNvPr id="35" name="Rechthoek 34" descr="l">
            <a:extLst>
              <a:ext uri="{FF2B5EF4-FFF2-40B4-BE49-F238E27FC236}">
                <a16:creationId xmlns:a16="http://schemas.microsoft.com/office/drawing/2014/main" id="{F42C61E5-5985-4F28-8925-CDD3327F9312}"/>
              </a:ext>
            </a:extLst>
          </p:cNvPr>
          <p:cNvSpPr/>
          <p:nvPr/>
        </p:nvSpPr>
        <p:spPr>
          <a:xfrm>
            <a:off x="7705487" y="454518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Technische commissie</a:t>
            </a:r>
          </a:p>
        </p:txBody>
      </p:sp>
      <p:sp>
        <p:nvSpPr>
          <p:cNvPr id="36" name="Rechthoek 35" descr="l">
            <a:extLst>
              <a:ext uri="{FF2B5EF4-FFF2-40B4-BE49-F238E27FC236}">
                <a16:creationId xmlns:a16="http://schemas.microsoft.com/office/drawing/2014/main" id="{F7351521-D254-4944-878C-C67D98C3AC7B}"/>
              </a:ext>
            </a:extLst>
          </p:cNvPr>
          <p:cNvSpPr/>
          <p:nvPr/>
        </p:nvSpPr>
        <p:spPr>
          <a:xfrm>
            <a:off x="7705486" y="5111911"/>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Coördinatoren</a:t>
            </a:r>
          </a:p>
        </p:txBody>
      </p:sp>
      <p:sp>
        <p:nvSpPr>
          <p:cNvPr id="37" name="Rechthoek 36" descr="l">
            <a:extLst>
              <a:ext uri="{FF2B5EF4-FFF2-40B4-BE49-F238E27FC236}">
                <a16:creationId xmlns:a16="http://schemas.microsoft.com/office/drawing/2014/main" id="{95352507-7958-45C6-8F3C-D4C50C1E3289}"/>
              </a:ext>
            </a:extLst>
          </p:cNvPr>
          <p:cNvSpPr/>
          <p:nvPr/>
        </p:nvSpPr>
        <p:spPr>
          <a:xfrm>
            <a:off x="7705486" y="568454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Materialen</a:t>
            </a:r>
          </a:p>
        </p:txBody>
      </p:sp>
      <p:sp>
        <p:nvSpPr>
          <p:cNvPr id="38" name="Rechthoek 37" descr="l">
            <a:extLst>
              <a:ext uri="{FF2B5EF4-FFF2-40B4-BE49-F238E27FC236}">
                <a16:creationId xmlns:a16="http://schemas.microsoft.com/office/drawing/2014/main" id="{9C687F09-C785-47F3-9F50-3AD49F4F10EB}"/>
              </a:ext>
            </a:extLst>
          </p:cNvPr>
          <p:cNvSpPr/>
          <p:nvPr/>
        </p:nvSpPr>
        <p:spPr>
          <a:xfrm>
            <a:off x="8952173" y="3272689"/>
            <a:ext cx="1054359" cy="48404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Handbal/Gym</a:t>
            </a:r>
          </a:p>
          <a:p>
            <a:pPr algn="ctr"/>
            <a:r>
              <a:rPr lang="nl-NL" sz="900" dirty="0">
                <a:solidFill>
                  <a:schemeClr val="bg1"/>
                </a:solidFill>
              </a:rPr>
              <a:t>????</a:t>
            </a:r>
          </a:p>
        </p:txBody>
      </p:sp>
      <p:sp>
        <p:nvSpPr>
          <p:cNvPr id="39" name="Rechthoek 38" descr="l">
            <a:extLst>
              <a:ext uri="{FF2B5EF4-FFF2-40B4-BE49-F238E27FC236}">
                <a16:creationId xmlns:a16="http://schemas.microsoft.com/office/drawing/2014/main" id="{62E04D75-EA2C-4DBC-9724-23DE5BADA6B6}"/>
              </a:ext>
            </a:extLst>
          </p:cNvPr>
          <p:cNvSpPr/>
          <p:nvPr/>
        </p:nvSpPr>
        <p:spPr>
          <a:xfrm>
            <a:off x="8979889" y="3978457"/>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Wedstrijd zaken</a:t>
            </a:r>
          </a:p>
        </p:txBody>
      </p:sp>
      <p:sp>
        <p:nvSpPr>
          <p:cNvPr id="40" name="Rechthoek 39" descr="l">
            <a:extLst>
              <a:ext uri="{FF2B5EF4-FFF2-40B4-BE49-F238E27FC236}">
                <a16:creationId xmlns:a16="http://schemas.microsoft.com/office/drawing/2014/main" id="{886844E4-83FD-41F4-AE4A-98F4FAE57F70}"/>
              </a:ext>
            </a:extLst>
          </p:cNvPr>
          <p:cNvSpPr/>
          <p:nvPr/>
        </p:nvSpPr>
        <p:spPr>
          <a:xfrm>
            <a:off x="8979887" y="4545186"/>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Zaalhuur</a:t>
            </a:r>
          </a:p>
        </p:txBody>
      </p:sp>
      <p:sp>
        <p:nvSpPr>
          <p:cNvPr id="41" name="Rechthoek 40" descr="l">
            <a:extLst>
              <a:ext uri="{FF2B5EF4-FFF2-40B4-BE49-F238E27FC236}">
                <a16:creationId xmlns:a16="http://schemas.microsoft.com/office/drawing/2014/main" id="{EC941EC3-EF8D-4863-AD53-53AE8ADF9F41}"/>
              </a:ext>
            </a:extLst>
          </p:cNvPr>
          <p:cNvSpPr/>
          <p:nvPr/>
        </p:nvSpPr>
        <p:spPr>
          <a:xfrm>
            <a:off x="8979886" y="5111911"/>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Materialen</a:t>
            </a:r>
          </a:p>
        </p:txBody>
      </p:sp>
      <p:cxnSp>
        <p:nvCxnSpPr>
          <p:cNvPr id="42" name="Verbindingslijn: gebogen 41">
            <a:extLst>
              <a:ext uri="{FF2B5EF4-FFF2-40B4-BE49-F238E27FC236}">
                <a16:creationId xmlns:a16="http://schemas.microsoft.com/office/drawing/2014/main" id="{9CD27B0D-DDAC-43C3-9480-299A06B5C949}"/>
              </a:ext>
            </a:extLst>
          </p:cNvPr>
          <p:cNvCxnSpPr>
            <a:cxnSpLocks/>
            <a:stCxn id="5" idx="2"/>
            <a:endCxn id="7" idx="0"/>
          </p:cNvCxnSpPr>
          <p:nvPr/>
        </p:nvCxnSpPr>
        <p:spPr>
          <a:xfrm rot="5400000">
            <a:off x="3317564" y="910027"/>
            <a:ext cx="913028" cy="3812297"/>
          </a:xfrm>
          <a:prstGeom prst="bentConnector3">
            <a:avLst>
              <a:gd name="adj1" fmla="val 89509"/>
            </a:avLst>
          </a:prstGeom>
        </p:spPr>
        <p:style>
          <a:lnRef idx="1">
            <a:schemeClr val="accent1"/>
          </a:lnRef>
          <a:fillRef idx="0">
            <a:schemeClr val="accent1"/>
          </a:fillRef>
          <a:effectRef idx="0">
            <a:schemeClr val="accent1"/>
          </a:effectRef>
          <a:fontRef idx="minor">
            <a:schemeClr val="tx1"/>
          </a:fontRef>
        </p:style>
      </p:cxnSp>
      <p:cxnSp>
        <p:nvCxnSpPr>
          <p:cNvPr id="43" name="Verbindingslijn: gebogen 42">
            <a:extLst>
              <a:ext uri="{FF2B5EF4-FFF2-40B4-BE49-F238E27FC236}">
                <a16:creationId xmlns:a16="http://schemas.microsoft.com/office/drawing/2014/main" id="{AB9FBEC0-A3AB-4DAA-9839-D10820E669E5}"/>
              </a:ext>
            </a:extLst>
          </p:cNvPr>
          <p:cNvCxnSpPr>
            <a:stCxn id="5" idx="2"/>
            <a:endCxn id="8" idx="0"/>
          </p:cNvCxnSpPr>
          <p:nvPr/>
        </p:nvCxnSpPr>
        <p:spPr>
          <a:xfrm rot="5400000">
            <a:off x="3952946" y="1545411"/>
            <a:ext cx="913030" cy="2541530"/>
          </a:xfrm>
          <a:prstGeom prst="bentConnector3">
            <a:avLst>
              <a:gd name="adj1" fmla="val 89509"/>
            </a:avLst>
          </a:prstGeom>
        </p:spPr>
        <p:style>
          <a:lnRef idx="1">
            <a:schemeClr val="accent1"/>
          </a:lnRef>
          <a:fillRef idx="0">
            <a:schemeClr val="accent1"/>
          </a:fillRef>
          <a:effectRef idx="0">
            <a:schemeClr val="accent1"/>
          </a:effectRef>
          <a:fontRef idx="minor">
            <a:schemeClr val="tx1"/>
          </a:fontRef>
        </p:style>
      </p:cxnSp>
      <p:cxnSp>
        <p:nvCxnSpPr>
          <p:cNvPr id="44" name="Verbindingslijn: gebogen 43">
            <a:extLst>
              <a:ext uri="{FF2B5EF4-FFF2-40B4-BE49-F238E27FC236}">
                <a16:creationId xmlns:a16="http://schemas.microsoft.com/office/drawing/2014/main" id="{D0C42198-A9E0-4215-8524-6DF86CEB54AC}"/>
              </a:ext>
            </a:extLst>
          </p:cNvPr>
          <p:cNvCxnSpPr>
            <a:stCxn id="5" idx="2"/>
            <a:endCxn id="14" idx="0"/>
          </p:cNvCxnSpPr>
          <p:nvPr/>
        </p:nvCxnSpPr>
        <p:spPr>
          <a:xfrm rot="5400000">
            <a:off x="4588331" y="2180794"/>
            <a:ext cx="913029" cy="1270763"/>
          </a:xfrm>
          <a:prstGeom prst="bentConnector3">
            <a:avLst>
              <a:gd name="adj1" fmla="val 89509"/>
            </a:avLst>
          </a:prstGeom>
        </p:spPr>
        <p:style>
          <a:lnRef idx="1">
            <a:schemeClr val="accent1"/>
          </a:lnRef>
          <a:fillRef idx="0">
            <a:schemeClr val="accent1"/>
          </a:fillRef>
          <a:effectRef idx="0">
            <a:schemeClr val="accent1"/>
          </a:effectRef>
          <a:fontRef idx="minor">
            <a:schemeClr val="tx1"/>
          </a:fontRef>
        </p:style>
      </p:cxnSp>
      <p:cxnSp>
        <p:nvCxnSpPr>
          <p:cNvPr id="45" name="Verbindingslijn: gebogen 44">
            <a:extLst>
              <a:ext uri="{FF2B5EF4-FFF2-40B4-BE49-F238E27FC236}">
                <a16:creationId xmlns:a16="http://schemas.microsoft.com/office/drawing/2014/main" id="{C244ABDB-1711-4EA6-B923-9D689331A554}"/>
              </a:ext>
            </a:extLst>
          </p:cNvPr>
          <p:cNvCxnSpPr>
            <a:stCxn id="5" idx="2"/>
            <a:endCxn id="20" idx="0"/>
          </p:cNvCxnSpPr>
          <p:nvPr/>
        </p:nvCxnSpPr>
        <p:spPr>
          <a:xfrm rot="16200000" flipH="1">
            <a:off x="5223713" y="2816174"/>
            <a:ext cx="913028" cy="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Verbindingslijn: gebogen 45">
            <a:extLst>
              <a:ext uri="{FF2B5EF4-FFF2-40B4-BE49-F238E27FC236}">
                <a16:creationId xmlns:a16="http://schemas.microsoft.com/office/drawing/2014/main" id="{D550F46F-CA0E-4CED-9700-DFD83A82EE4D}"/>
              </a:ext>
            </a:extLst>
          </p:cNvPr>
          <p:cNvCxnSpPr>
            <a:cxnSpLocks/>
            <a:stCxn id="5" idx="2"/>
            <a:endCxn id="6" idx="1"/>
          </p:cNvCxnSpPr>
          <p:nvPr/>
        </p:nvCxnSpPr>
        <p:spPr>
          <a:xfrm rot="16200000" flipH="1">
            <a:off x="5949306" y="2090581"/>
            <a:ext cx="221725" cy="75988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Verbindingslijn: gebogen 46">
            <a:extLst>
              <a:ext uri="{FF2B5EF4-FFF2-40B4-BE49-F238E27FC236}">
                <a16:creationId xmlns:a16="http://schemas.microsoft.com/office/drawing/2014/main" id="{89A44CD5-AA49-4C8E-8E63-EF6698C96CD6}"/>
              </a:ext>
            </a:extLst>
          </p:cNvPr>
          <p:cNvCxnSpPr>
            <a:cxnSpLocks/>
            <a:stCxn id="6" idx="3"/>
            <a:endCxn id="29" idx="1"/>
          </p:cNvCxnSpPr>
          <p:nvPr/>
        </p:nvCxnSpPr>
        <p:spPr>
          <a:xfrm flipV="1">
            <a:off x="7494469" y="2247875"/>
            <a:ext cx="196592" cy="3335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Verbindingslijn: gebogen 47">
            <a:extLst>
              <a:ext uri="{FF2B5EF4-FFF2-40B4-BE49-F238E27FC236}">
                <a16:creationId xmlns:a16="http://schemas.microsoft.com/office/drawing/2014/main" id="{D50A17E2-EE37-455B-A79F-E5D4957BD8F0}"/>
              </a:ext>
            </a:extLst>
          </p:cNvPr>
          <p:cNvCxnSpPr>
            <a:cxnSpLocks/>
            <a:stCxn id="6" idx="3"/>
            <a:endCxn id="31" idx="1"/>
          </p:cNvCxnSpPr>
          <p:nvPr/>
        </p:nvCxnSpPr>
        <p:spPr>
          <a:xfrm>
            <a:off x="7494469" y="2581386"/>
            <a:ext cx="218868" cy="344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9" name="Verbindingslijn: gebogen 48">
            <a:extLst>
              <a:ext uri="{FF2B5EF4-FFF2-40B4-BE49-F238E27FC236}">
                <a16:creationId xmlns:a16="http://schemas.microsoft.com/office/drawing/2014/main" id="{7903E78B-E1D7-4470-AF8B-EAF7A97580E2}"/>
              </a:ext>
            </a:extLst>
          </p:cNvPr>
          <p:cNvCxnSpPr>
            <a:cxnSpLocks/>
            <a:stCxn id="6" idx="3"/>
            <a:endCxn id="30" idx="1"/>
          </p:cNvCxnSpPr>
          <p:nvPr/>
        </p:nvCxnSpPr>
        <p:spPr>
          <a:xfrm>
            <a:off x="7494469" y="2581386"/>
            <a:ext cx="196592" cy="297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Verbindingslijn: gebogen 49">
            <a:extLst>
              <a:ext uri="{FF2B5EF4-FFF2-40B4-BE49-F238E27FC236}">
                <a16:creationId xmlns:a16="http://schemas.microsoft.com/office/drawing/2014/main" id="{B5BB18F8-8CEE-46E2-B831-6953F759EF56}"/>
              </a:ext>
            </a:extLst>
          </p:cNvPr>
          <p:cNvCxnSpPr>
            <a:cxnSpLocks/>
            <a:stCxn id="5" idx="2"/>
            <a:endCxn id="25" idx="0"/>
          </p:cNvCxnSpPr>
          <p:nvPr/>
        </p:nvCxnSpPr>
        <p:spPr>
          <a:xfrm rot="16200000" flipH="1">
            <a:off x="5856900" y="2182986"/>
            <a:ext cx="913028" cy="1266377"/>
          </a:xfrm>
          <a:prstGeom prst="bentConnector3">
            <a:avLst>
              <a:gd name="adj1" fmla="val 86752"/>
            </a:avLst>
          </a:prstGeom>
        </p:spPr>
        <p:style>
          <a:lnRef idx="1">
            <a:schemeClr val="accent1"/>
          </a:lnRef>
          <a:fillRef idx="0">
            <a:schemeClr val="accent1"/>
          </a:fillRef>
          <a:effectRef idx="0">
            <a:schemeClr val="accent1"/>
          </a:effectRef>
          <a:fontRef idx="minor">
            <a:schemeClr val="tx1"/>
          </a:fontRef>
        </p:style>
      </p:cxnSp>
      <p:cxnSp>
        <p:nvCxnSpPr>
          <p:cNvPr id="51" name="Verbindingslijn: gebogen 50">
            <a:extLst>
              <a:ext uri="{FF2B5EF4-FFF2-40B4-BE49-F238E27FC236}">
                <a16:creationId xmlns:a16="http://schemas.microsoft.com/office/drawing/2014/main" id="{D3433A47-9838-4586-A38E-DF913879CAEE}"/>
              </a:ext>
            </a:extLst>
          </p:cNvPr>
          <p:cNvCxnSpPr>
            <a:cxnSpLocks/>
            <a:stCxn id="5" idx="2"/>
            <a:endCxn id="33" idx="0"/>
          </p:cNvCxnSpPr>
          <p:nvPr/>
        </p:nvCxnSpPr>
        <p:spPr>
          <a:xfrm rot="16200000" flipH="1">
            <a:off x="6490088" y="1549799"/>
            <a:ext cx="913028" cy="2532752"/>
          </a:xfrm>
          <a:prstGeom prst="bentConnector3">
            <a:avLst>
              <a:gd name="adj1" fmla="val 88590"/>
            </a:avLst>
          </a:prstGeom>
        </p:spPr>
        <p:style>
          <a:lnRef idx="1">
            <a:schemeClr val="accent1"/>
          </a:lnRef>
          <a:fillRef idx="0">
            <a:schemeClr val="accent1"/>
          </a:fillRef>
          <a:effectRef idx="0">
            <a:schemeClr val="accent1"/>
          </a:effectRef>
          <a:fontRef idx="minor">
            <a:schemeClr val="tx1"/>
          </a:fontRef>
        </p:style>
      </p:cxnSp>
      <p:cxnSp>
        <p:nvCxnSpPr>
          <p:cNvPr id="52" name="Verbindingslijn: gebogen 51">
            <a:extLst>
              <a:ext uri="{FF2B5EF4-FFF2-40B4-BE49-F238E27FC236}">
                <a16:creationId xmlns:a16="http://schemas.microsoft.com/office/drawing/2014/main" id="{8A4A4682-9D7B-4445-9294-3A8FFCF0C001}"/>
              </a:ext>
            </a:extLst>
          </p:cNvPr>
          <p:cNvCxnSpPr>
            <a:cxnSpLocks/>
            <a:stCxn id="5" idx="2"/>
            <a:endCxn id="38" idx="0"/>
          </p:cNvCxnSpPr>
          <p:nvPr/>
        </p:nvCxnSpPr>
        <p:spPr>
          <a:xfrm rot="16200000" flipH="1">
            <a:off x="7123275" y="916611"/>
            <a:ext cx="913028" cy="3799127"/>
          </a:xfrm>
          <a:prstGeom prst="bentConnector3">
            <a:avLst>
              <a:gd name="adj1" fmla="val 89509"/>
            </a:avLst>
          </a:prstGeom>
        </p:spPr>
        <p:style>
          <a:lnRef idx="1">
            <a:schemeClr val="accent1"/>
          </a:lnRef>
          <a:fillRef idx="0">
            <a:schemeClr val="accent1"/>
          </a:fillRef>
          <a:effectRef idx="0">
            <a:schemeClr val="accent1"/>
          </a:effectRef>
          <a:fontRef idx="minor">
            <a:schemeClr val="tx1"/>
          </a:fontRef>
        </p:style>
      </p:cxnSp>
      <p:sp>
        <p:nvSpPr>
          <p:cNvPr id="53" name="Rechthoek 52" descr="l">
            <a:extLst>
              <a:ext uri="{FF2B5EF4-FFF2-40B4-BE49-F238E27FC236}">
                <a16:creationId xmlns:a16="http://schemas.microsoft.com/office/drawing/2014/main" id="{8C707C82-DDBD-47BD-9775-0CCEDF788221}"/>
              </a:ext>
            </a:extLst>
          </p:cNvPr>
          <p:cNvSpPr/>
          <p:nvPr/>
        </p:nvSpPr>
        <p:spPr>
          <a:xfrm>
            <a:off x="10273629" y="3272688"/>
            <a:ext cx="1054359" cy="48404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Sponsor </a:t>
            </a:r>
          </a:p>
          <a:p>
            <a:pPr algn="ctr"/>
            <a:r>
              <a:rPr lang="nl-NL" sz="900" dirty="0">
                <a:solidFill>
                  <a:schemeClr val="bg1"/>
                </a:solidFill>
              </a:rPr>
              <a:t>Commissie</a:t>
            </a:r>
          </a:p>
          <a:p>
            <a:pPr algn="ctr"/>
            <a:r>
              <a:rPr lang="nl-NL" sz="900" dirty="0">
                <a:solidFill>
                  <a:schemeClr val="bg1"/>
                </a:solidFill>
              </a:rPr>
              <a:t>????</a:t>
            </a:r>
          </a:p>
        </p:txBody>
      </p:sp>
      <p:sp>
        <p:nvSpPr>
          <p:cNvPr id="54" name="Rechthoek 53" descr="l">
            <a:extLst>
              <a:ext uri="{FF2B5EF4-FFF2-40B4-BE49-F238E27FC236}">
                <a16:creationId xmlns:a16="http://schemas.microsoft.com/office/drawing/2014/main" id="{C2B6F9FB-4473-47F7-A79E-801E2A44DFBC}"/>
              </a:ext>
            </a:extLst>
          </p:cNvPr>
          <p:cNvSpPr/>
          <p:nvPr/>
        </p:nvSpPr>
        <p:spPr>
          <a:xfrm>
            <a:off x="10273629" y="3978455"/>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Sponsoren</a:t>
            </a:r>
          </a:p>
          <a:p>
            <a:pPr algn="ctr"/>
            <a:r>
              <a:rPr lang="nl-NL" sz="900" dirty="0">
                <a:solidFill>
                  <a:schemeClr val="tx1"/>
                </a:solidFill>
              </a:rPr>
              <a:t>(Werven / houden)</a:t>
            </a:r>
          </a:p>
        </p:txBody>
      </p:sp>
      <p:sp>
        <p:nvSpPr>
          <p:cNvPr id="55" name="Rechthoek 54" descr="l">
            <a:extLst>
              <a:ext uri="{FF2B5EF4-FFF2-40B4-BE49-F238E27FC236}">
                <a16:creationId xmlns:a16="http://schemas.microsoft.com/office/drawing/2014/main" id="{EE90D3A1-3474-4A6B-93B0-60FF3B8F04A1}"/>
              </a:ext>
            </a:extLst>
          </p:cNvPr>
          <p:cNvSpPr/>
          <p:nvPr/>
        </p:nvSpPr>
        <p:spPr>
          <a:xfrm>
            <a:off x="10273627" y="4545184"/>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Compost actie</a:t>
            </a:r>
          </a:p>
        </p:txBody>
      </p:sp>
      <p:sp>
        <p:nvSpPr>
          <p:cNvPr id="56" name="Rechthoek 55" descr="l">
            <a:extLst>
              <a:ext uri="{FF2B5EF4-FFF2-40B4-BE49-F238E27FC236}">
                <a16:creationId xmlns:a16="http://schemas.microsoft.com/office/drawing/2014/main" id="{0EB680C0-7FF9-4335-9A6D-D7C331D71CFE}"/>
              </a:ext>
            </a:extLst>
          </p:cNvPr>
          <p:cNvSpPr/>
          <p:nvPr/>
        </p:nvSpPr>
        <p:spPr>
          <a:xfrm>
            <a:off x="10273627" y="5111912"/>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Club van 100</a:t>
            </a:r>
          </a:p>
        </p:txBody>
      </p:sp>
      <p:sp>
        <p:nvSpPr>
          <p:cNvPr id="57" name="Rechthoek 56" descr="l">
            <a:extLst>
              <a:ext uri="{FF2B5EF4-FFF2-40B4-BE49-F238E27FC236}">
                <a16:creationId xmlns:a16="http://schemas.microsoft.com/office/drawing/2014/main" id="{CAAFD42D-F607-44D2-AAEE-FEA71B97DA22}"/>
              </a:ext>
            </a:extLst>
          </p:cNvPr>
          <p:cNvSpPr/>
          <p:nvPr/>
        </p:nvSpPr>
        <p:spPr>
          <a:xfrm>
            <a:off x="10273626" y="5684547"/>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Grote Club actie</a:t>
            </a:r>
          </a:p>
        </p:txBody>
      </p:sp>
      <p:cxnSp>
        <p:nvCxnSpPr>
          <p:cNvPr id="58" name="Verbindingslijn: gebogen 57">
            <a:extLst>
              <a:ext uri="{FF2B5EF4-FFF2-40B4-BE49-F238E27FC236}">
                <a16:creationId xmlns:a16="http://schemas.microsoft.com/office/drawing/2014/main" id="{96C68783-642D-42B2-B2B9-5A9C917C54FA}"/>
              </a:ext>
            </a:extLst>
          </p:cNvPr>
          <p:cNvCxnSpPr>
            <a:cxnSpLocks/>
            <a:stCxn id="5" idx="2"/>
            <a:endCxn id="53" idx="0"/>
          </p:cNvCxnSpPr>
          <p:nvPr/>
        </p:nvCxnSpPr>
        <p:spPr>
          <a:xfrm rot="16200000" flipH="1">
            <a:off x="7784004" y="255882"/>
            <a:ext cx="913027" cy="5120583"/>
          </a:xfrm>
          <a:prstGeom prst="bentConnector3">
            <a:avLst>
              <a:gd name="adj1" fmla="val 88590"/>
            </a:avLst>
          </a:prstGeom>
        </p:spPr>
        <p:style>
          <a:lnRef idx="1">
            <a:schemeClr val="accent1"/>
          </a:lnRef>
          <a:fillRef idx="0">
            <a:schemeClr val="accent1"/>
          </a:fillRef>
          <a:effectRef idx="0">
            <a:schemeClr val="accent1"/>
          </a:effectRef>
          <a:fontRef idx="minor">
            <a:schemeClr val="tx1"/>
          </a:fontRef>
        </p:style>
      </p:cxnSp>
      <p:sp>
        <p:nvSpPr>
          <p:cNvPr id="59" name="Rechthoek 58" descr="l">
            <a:extLst>
              <a:ext uri="{FF2B5EF4-FFF2-40B4-BE49-F238E27FC236}">
                <a16:creationId xmlns:a16="http://schemas.microsoft.com/office/drawing/2014/main" id="{2938E317-82D5-4E0C-B3FA-7EE01902DD87}"/>
              </a:ext>
            </a:extLst>
          </p:cNvPr>
          <p:cNvSpPr/>
          <p:nvPr/>
        </p:nvSpPr>
        <p:spPr>
          <a:xfrm>
            <a:off x="10273626" y="6251275"/>
            <a:ext cx="1054359" cy="484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Hart van Salland</a:t>
            </a:r>
          </a:p>
        </p:txBody>
      </p:sp>
    </p:spTree>
    <p:extLst>
      <p:ext uri="{BB962C8B-B14F-4D97-AF65-F5344CB8AC3E}">
        <p14:creationId xmlns:p14="http://schemas.microsoft.com/office/powerpoint/2010/main" val="154419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Overlegstructuur</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sp>
        <p:nvSpPr>
          <p:cNvPr id="6" name="Ovaal 5">
            <a:extLst>
              <a:ext uri="{FF2B5EF4-FFF2-40B4-BE49-F238E27FC236}">
                <a16:creationId xmlns:a16="http://schemas.microsoft.com/office/drawing/2014/main" id="{D2FFD5A2-C999-4A1E-A7BB-F8700498714E}"/>
              </a:ext>
            </a:extLst>
          </p:cNvPr>
          <p:cNvSpPr/>
          <p:nvPr/>
        </p:nvSpPr>
        <p:spPr>
          <a:xfrm>
            <a:off x="4468333" y="3654051"/>
            <a:ext cx="1403297" cy="131984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a:t>Verenigings</a:t>
            </a:r>
            <a:endParaRPr lang="nl-NL" sz="1200" dirty="0"/>
          </a:p>
          <a:p>
            <a:pPr algn="ctr"/>
            <a:r>
              <a:rPr lang="nl-NL" sz="1200" dirty="0"/>
              <a:t>Bestuur</a:t>
            </a:r>
          </a:p>
        </p:txBody>
      </p:sp>
      <p:sp>
        <p:nvSpPr>
          <p:cNvPr id="7" name="Ovaal 6">
            <a:extLst>
              <a:ext uri="{FF2B5EF4-FFF2-40B4-BE49-F238E27FC236}">
                <a16:creationId xmlns:a16="http://schemas.microsoft.com/office/drawing/2014/main" id="{A33F75AB-2DD7-41A7-898A-A3CCC1970703}"/>
              </a:ext>
            </a:extLst>
          </p:cNvPr>
          <p:cNvSpPr/>
          <p:nvPr/>
        </p:nvSpPr>
        <p:spPr>
          <a:xfrm>
            <a:off x="3236231" y="2390424"/>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Algemene zaken</a:t>
            </a:r>
          </a:p>
        </p:txBody>
      </p:sp>
      <p:sp>
        <p:nvSpPr>
          <p:cNvPr id="8" name="Ovaal 7">
            <a:extLst>
              <a:ext uri="{FF2B5EF4-FFF2-40B4-BE49-F238E27FC236}">
                <a16:creationId xmlns:a16="http://schemas.microsoft.com/office/drawing/2014/main" id="{406C00CD-C542-45C4-A5B1-F2C548229B80}"/>
              </a:ext>
            </a:extLst>
          </p:cNvPr>
          <p:cNvSpPr/>
          <p:nvPr/>
        </p:nvSpPr>
        <p:spPr>
          <a:xfrm>
            <a:off x="3087034" y="5045471"/>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Sponsor</a:t>
            </a:r>
          </a:p>
          <a:p>
            <a:pPr algn="ctr"/>
            <a:r>
              <a:rPr lang="nl-NL" sz="900" dirty="0"/>
              <a:t>commissie</a:t>
            </a:r>
          </a:p>
        </p:txBody>
      </p:sp>
      <p:sp>
        <p:nvSpPr>
          <p:cNvPr id="9" name="Ovaal 8">
            <a:extLst>
              <a:ext uri="{FF2B5EF4-FFF2-40B4-BE49-F238E27FC236}">
                <a16:creationId xmlns:a16="http://schemas.microsoft.com/office/drawing/2014/main" id="{91CF86BD-E484-474A-9B13-FF65E3CB1B2E}"/>
              </a:ext>
            </a:extLst>
          </p:cNvPr>
          <p:cNvSpPr/>
          <p:nvPr/>
        </p:nvSpPr>
        <p:spPr>
          <a:xfrm>
            <a:off x="5979969" y="5196179"/>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Activiteiten</a:t>
            </a:r>
          </a:p>
          <a:p>
            <a:pPr algn="ctr"/>
            <a:r>
              <a:rPr lang="nl-NL" sz="900" dirty="0"/>
              <a:t>commissie</a:t>
            </a:r>
          </a:p>
        </p:txBody>
      </p:sp>
      <p:sp>
        <p:nvSpPr>
          <p:cNvPr id="11" name="Ovaal 10">
            <a:extLst>
              <a:ext uri="{FF2B5EF4-FFF2-40B4-BE49-F238E27FC236}">
                <a16:creationId xmlns:a16="http://schemas.microsoft.com/office/drawing/2014/main" id="{70701DCB-74B2-4F2D-B063-329422497831}"/>
              </a:ext>
            </a:extLst>
          </p:cNvPr>
          <p:cNvSpPr/>
          <p:nvPr/>
        </p:nvSpPr>
        <p:spPr>
          <a:xfrm>
            <a:off x="4608100" y="5620863"/>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Kantine</a:t>
            </a:r>
          </a:p>
          <a:p>
            <a:pPr algn="ctr"/>
            <a:r>
              <a:rPr lang="nl-NL" sz="900" dirty="0"/>
              <a:t>commissie</a:t>
            </a:r>
          </a:p>
        </p:txBody>
      </p:sp>
      <p:sp>
        <p:nvSpPr>
          <p:cNvPr id="13" name="Ovaal 12">
            <a:extLst>
              <a:ext uri="{FF2B5EF4-FFF2-40B4-BE49-F238E27FC236}">
                <a16:creationId xmlns:a16="http://schemas.microsoft.com/office/drawing/2014/main" id="{CF21DDD9-22CC-4E7A-9574-F1B409BB96BD}"/>
              </a:ext>
            </a:extLst>
          </p:cNvPr>
          <p:cNvSpPr/>
          <p:nvPr/>
        </p:nvSpPr>
        <p:spPr>
          <a:xfrm>
            <a:off x="6627742" y="3769689"/>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PR en Communicatie</a:t>
            </a:r>
          </a:p>
          <a:p>
            <a:pPr algn="ctr"/>
            <a:r>
              <a:rPr lang="nl-NL" sz="900" dirty="0"/>
              <a:t>commissie</a:t>
            </a:r>
          </a:p>
        </p:txBody>
      </p:sp>
      <p:sp>
        <p:nvSpPr>
          <p:cNvPr id="14" name="Ovaal 13">
            <a:extLst>
              <a:ext uri="{FF2B5EF4-FFF2-40B4-BE49-F238E27FC236}">
                <a16:creationId xmlns:a16="http://schemas.microsoft.com/office/drawing/2014/main" id="{2E33FBCF-ACA4-4006-956C-AADE8BE69678}"/>
              </a:ext>
            </a:extLst>
          </p:cNvPr>
          <p:cNvSpPr/>
          <p:nvPr/>
        </p:nvSpPr>
        <p:spPr>
          <a:xfrm>
            <a:off x="5979969" y="2418998"/>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Voetbal</a:t>
            </a:r>
          </a:p>
        </p:txBody>
      </p:sp>
      <p:sp>
        <p:nvSpPr>
          <p:cNvPr id="15" name="Ovaal 14">
            <a:extLst>
              <a:ext uri="{FF2B5EF4-FFF2-40B4-BE49-F238E27FC236}">
                <a16:creationId xmlns:a16="http://schemas.microsoft.com/office/drawing/2014/main" id="{CB97189F-B583-483E-A768-6798B775F7B2}"/>
              </a:ext>
            </a:extLst>
          </p:cNvPr>
          <p:cNvSpPr/>
          <p:nvPr/>
        </p:nvSpPr>
        <p:spPr>
          <a:xfrm>
            <a:off x="4608100" y="1928654"/>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Handbal / Gym</a:t>
            </a:r>
          </a:p>
        </p:txBody>
      </p:sp>
      <p:cxnSp>
        <p:nvCxnSpPr>
          <p:cNvPr id="18" name="Rechte verbindingslijn met pijl 17">
            <a:extLst>
              <a:ext uri="{FF2B5EF4-FFF2-40B4-BE49-F238E27FC236}">
                <a16:creationId xmlns:a16="http://schemas.microsoft.com/office/drawing/2014/main" id="{14E22A8D-CD2A-44A2-AB0D-EEE6EBB10AEE}"/>
              </a:ext>
            </a:extLst>
          </p:cNvPr>
          <p:cNvCxnSpPr>
            <a:cxnSpLocks/>
            <a:stCxn id="7" idx="5"/>
            <a:endCxn id="6" idx="1"/>
          </p:cNvCxnSpPr>
          <p:nvPr/>
        </p:nvCxnSpPr>
        <p:spPr>
          <a:xfrm>
            <a:off x="4212877" y="3304813"/>
            <a:ext cx="460964" cy="542525"/>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3BB68870-4486-4790-9252-2FBA4C2A8DCB}"/>
              </a:ext>
            </a:extLst>
          </p:cNvPr>
          <p:cNvCxnSpPr>
            <a:cxnSpLocks/>
            <a:stCxn id="8" idx="7"/>
            <a:endCxn id="6" idx="3"/>
          </p:cNvCxnSpPr>
          <p:nvPr/>
        </p:nvCxnSpPr>
        <p:spPr>
          <a:xfrm flipV="1">
            <a:off x="4063680" y="4780608"/>
            <a:ext cx="610161" cy="421747"/>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E3A68166-18E5-48F1-9722-D62D67BF5C2E}"/>
              </a:ext>
            </a:extLst>
          </p:cNvPr>
          <p:cNvCxnSpPr>
            <a:cxnSpLocks/>
            <a:stCxn id="6" idx="5"/>
            <a:endCxn id="9" idx="1"/>
          </p:cNvCxnSpPr>
          <p:nvPr/>
        </p:nvCxnSpPr>
        <p:spPr>
          <a:xfrm>
            <a:off x="5666122" y="4780608"/>
            <a:ext cx="481413" cy="572455"/>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A6419208-75A5-4481-8A81-4AA7C1AC6A95}"/>
              </a:ext>
            </a:extLst>
          </p:cNvPr>
          <p:cNvCxnSpPr>
            <a:cxnSpLocks/>
            <a:stCxn id="11" idx="0"/>
            <a:endCxn id="6" idx="4"/>
          </p:cNvCxnSpPr>
          <p:nvPr/>
        </p:nvCxnSpPr>
        <p:spPr>
          <a:xfrm flipH="1" flipV="1">
            <a:off x="5169982" y="4973895"/>
            <a:ext cx="10224" cy="646968"/>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147355E1-DE10-4792-BC47-7894C785CFE5}"/>
              </a:ext>
            </a:extLst>
          </p:cNvPr>
          <p:cNvCxnSpPr>
            <a:cxnSpLocks/>
            <a:stCxn id="15" idx="4"/>
            <a:endCxn id="6" idx="0"/>
          </p:cNvCxnSpPr>
          <p:nvPr/>
        </p:nvCxnSpPr>
        <p:spPr>
          <a:xfrm flipH="1">
            <a:off x="5169982" y="2999927"/>
            <a:ext cx="10224" cy="654124"/>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3DA95EF0-686E-4B34-9892-80AE99E1DC8B}"/>
              </a:ext>
            </a:extLst>
          </p:cNvPr>
          <p:cNvCxnSpPr>
            <a:cxnSpLocks/>
            <a:stCxn id="6" idx="7"/>
            <a:endCxn id="14" idx="3"/>
          </p:cNvCxnSpPr>
          <p:nvPr/>
        </p:nvCxnSpPr>
        <p:spPr>
          <a:xfrm flipV="1">
            <a:off x="5666122" y="3333387"/>
            <a:ext cx="481413" cy="513951"/>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C613EC03-36B9-4E56-AE18-6BEEAE4F1846}"/>
              </a:ext>
            </a:extLst>
          </p:cNvPr>
          <p:cNvCxnSpPr>
            <a:cxnSpLocks/>
            <a:stCxn id="6" idx="6"/>
            <a:endCxn id="13" idx="2"/>
          </p:cNvCxnSpPr>
          <p:nvPr/>
        </p:nvCxnSpPr>
        <p:spPr>
          <a:xfrm flipV="1">
            <a:off x="5871630" y="4305326"/>
            <a:ext cx="756112" cy="8647"/>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Ovaal 59">
            <a:extLst>
              <a:ext uri="{FF2B5EF4-FFF2-40B4-BE49-F238E27FC236}">
                <a16:creationId xmlns:a16="http://schemas.microsoft.com/office/drawing/2014/main" id="{367D7A6C-D107-4F1D-9AED-130CFED7AF84}"/>
              </a:ext>
            </a:extLst>
          </p:cNvPr>
          <p:cNvSpPr/>
          <p:nvPr/>
        </p:nvSpPr>
        <p:spPr>
          <a:xfrm>
            <a:off x="8523926" y="2163102"/>
            <a:ext cx="1848256" cy="1817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ALV</a:t>
            </a:r>
          </a:p>
        </p:txBody>
      </p:sp>
      <p:sp>
        <p:nvSpPr>
          <p:cNvPr id="61" name="Ovaal 60">
            <a:extLst>
              <a:ext uri="{FF2B5EF4-FFF2-40B4-BE49-F238E27FC236}">
                <a16:creationId xmlns:a16="http://schemas.microsoft.com/office/drawing/2014/main" id="{044DC6C6-27BA-4502-87C0-0D80E114D1CB}"/>
              </a:ext>
            </a:extLst>
          </p:cNvPr>
          <p:cNvSpPr/>
          <p:nvPr/>
        </p:nvSpPr>
        <p:spPr>
          <a:xfrm>
            <a:off x="8523926" y="4651289"/>
            <a:ext cx="1848256" cy="1817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Gemeente/ sportbureau</a:t>
            </a:r>
          </a:p>
        </p:txBody>
      </p:sp>
      <p:cxnSp>
        <p:nvCxnSpPr>
          <p:cNvPr id="62" name="Rechte verbindingslijn met pijl 61">
            <a:extLst>
              <a:ext uri="{FF2B5EF4-FFF2-40B4-BE49-F238E27FC236}">
                <a16:creationId xmlns:a16="http://schemas.microsoft.com/office/drawing/2014/main" id="{8FCDB190-4AF4-444A-8CA1-BA8DD9FB0667}"/>
              </a:ext>
            </a:extLst>
          </p:cNvPr>
          <p:cNvCxnSpPr>
            <a:cxnSpLocks/>
            <a:stCxn id="74" idx="6"/>
            <a:endCxn id="6" idx="2"/>
          </p:cNvCxnSpPr>
          <p:nvPr/>
        </p:nvCxnSpPr>
        <p:spPr>
          <a:xfrm>
            <a:off x="3724554" y="4293541"/>
            <a:ext cx="743779" cy="20432"/>
          </a:xfrm>
          <a:prstGeom prst="straightConnector1">
            <a:avLst/>
          </a:prstGeom>
          <a:ln w="53975">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Ovaal 73">
            <a:extLst>
              <a:ext uri="{FF2B5EF4-FFF2-40B4-BE49-F238E27FC236}">
                <a16:creationId xmlns:a16="http://schemas.microsoft.com/office/drawing/2014/main" id="{49E2D3D7-E914-4676-933A-3930F4AA7644}"/>
              </a:ext>
            </a:extLst>
          </p:cNvPr>
          <p:cNvSpPr/>
          <p:nvPr/>
        </p:nvSpPr>
        <p:spPr>
          <a:xfrm>
            <a:off x="2580342" y="3757904"/>
            <a:ext cx="1144212" cy="107127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Financiën</a:t>
            </a:r>
          </a:p>
        </p:txBody>
      </p:sp>
      <p:cxnSp>
        <p:nvCxnSpPr>
          <p:cNvPr id="80" name="Rechte verbindingslijn met pijl 79">
            <a:extLst>
              <a:ext uri="{FF2B5EF4-FFF2-40B4-BE49-F238E27FC236}">
                <a16:creationId xmlns:a16="http://schemas.microsoft.com/office/drawing/2014/main" id="{420C16C9-CDB5-44B1-8139-A7E891BC27D2}"/>
              </a:ext>
            </a:extLst>
          </p:cNvPr>
          <p:cNvCxnSpPr>
            <a:cxnSpLocks/>
            <a:endCxn id="60" idx="2"/>
          </p:cNvCxnSpPr>
          <p:nvPr/>
        </p:nvCxnSpPr>
        <p:spPr>
          <a:xfrm flipV="1">
            <a:off x="5792761" y="3071723"/>
            <a:ext cx="2731165" cy="908621"/>
          </a:xfrm>
          <a:prstGeom prst="straightConnector1">
            <a:avLst/>
          </a:prstGeom>
          <a:ln w="53975">
            <a:solidFill>
              <a:schemeClr val="accent4">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Rechte verbindingslijn met pijl 84">
            <a:extLst>
              <a:ext uri="{FF2B5EF4-FFF2-40B4-BE49-F238E27FC236}">
                <a16:creationId xmlns:a16="http://schemas.microsoft.com/office/drawing/2014/main" id="{31CB4FCF-3018-40CC-89AD-C3285C2D97F5}"/>
              </a:ext>
            </a:extLst>
          </p:cNvPr>
          <p:cNvCxnSpPr>
            <a:cxnSpLocks/>
            <a:endCxn id="61" idx="2"/>
          </p:cNvCxnSpPr>
          <p:nvPr/>
        </p:nvCxnSpPr>
        <p:spPr>
          <a:xfrm>
            <a:off x="5798557" y="4539182"/>
            <a:ext cx="2725369" cy="1020728"/>
          </a:xfrm>
          <a:prstGeom prst="straightConnector1">
            <a:avLst/>
          </a:prstGeom>
          <a:ln w="53975">
            <a:solidFill>
              <a:schemeClr val="accent4">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76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a:t>
            </a:r>
          </a:p>
        </p:txBody>
      </p:sp>
      <p:sp>
        <p:nvSpPr>
          <p:cNvPr id="3" name="Tijdelijke aanduiding voor inhoud 2"/>
          <p:cNvSpPr>
            <a:spLocks noGrp="1"/>
          </p:cNvSpPr>
          <p:nvPr>
            <p:ph idx="1"/>
          </p:nvPr>
        </p:nvSpPr>
        <p:spPr/>
        <p:txBody>
          <a:bodyPr>
            <a:normAutofit/>
          </a:bodyPr>
          <a:lstStyle/>
          <a:p>
            <a:r>
              <a:rPr lang="nl-NL" dirty="0"/>
              <a:t>Rondvraag</a:t>
            </a:r>
          </a:p>
          <a:p>
            <a:r>
              <a:rPr lang="nl-NL" dirty="0"/>
              <a:t>Afsluiting</a:t>
            </a:r>
          </a:p>
          <a:p>
            <a:endParaRPr lang="nl-NL" dirty="0"/>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spTree>
    <p:extLst>
      <p:ext uri="{BB962C8B-B14F-4D97-AF65-F5344CB8AC3E}">
        <p14:creationId xmlns:p14="http://schemas.microsoft.com/office/powerpoint/2010/main" val="273605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Agenda</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sz="2000" dirty="0"/>
              <a:t>Doel van de geplande avonden</a:t>
            </a:r>
          </a:p>
          <a:p>
            <a:r>
              <a:rPr lang="nl-NL" sz="2000" dirty="0"/>
              <a:t>Beloften (missie/visie) – kernwaarden</a:t>
            </a:r>
          </a:p>
          <a:p>
            <a:r>
              <a:rPr lang="nl-NL" sz="2000" dirty="0"/>
              <a:t>Traject dat we hebben doorlopen</a:t>
            </a:r>
          </a:p>
          <a:p>
            <a:r>
              <a:rPr lang="nl-NL" sz="2000" dirty="0"/>
              <a:t>Plan</a:t>
            </a:r>
          </a:p>
          <a:p>
            <a:r>
              <a:rPr lang="nl-NL" sz="2000" dirty="0"/>
              <a:t>Vervolg traject</a:t>
            </a:r>
          </a:p>
          <a:p>
            <a:r>
              <a:rPr lang="nl-NL" sz="2000" dirty="0"/>
              <a:t>Organisatie</a:t>
            </a:r>
          </a:p>
          <a:p>
            <a:r>
              <a:rPr lang="nl-NL" sz="2000" dirty="0"/>
              <a:t>Overlegstructuur</a:t>
            </a:r>
          </a:p>
          <a:p>
            <a:r>
              <a:rPr lang="nl-NL" sz="2000" dirty="0"/>
              <a:t>Rondvraag</a:t>
            </a:r>
          </a:p>
          <a:p>
            <a:r>
              <a:rPr lang="nl-NL" sz="2000" dirty="0"/>
              <a:t>Afsluiting</a:t>
            </a:r>
            <a:endParaRPr lang="nl-NL" dirty="0"/>
          </a:p>
          <a:p>
            <a:pPr marL="0" indent="0">
              <a:buNone/>
            </a:pPr>
            <a:endParaRPr lang="nl-NL" dirty="0"/>
          </a:p>
          <a:p>
            <a:endParaRPr lang="nl-NL" dirty="0"/>
          </a:p>
          <a:p>
            <a:endParaRPr lang="nl-NL" dirty="0"/>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spTree>
    <p:extLst>
      <p:ext uri="{BB962C8B-B14F-4D97-AF65-F5344CB8AC3E}">
        <p14:creationId xmlns:p14="http://schemas.microsoft.com/office/powerpoint/2010/main" val="167650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van de avond</a:t>
            </a:r>
          </a:p>
        </p:txBody>
      </p:sp>
      <p:sp>
        <p:nvSpPr>
          <p:cNvPr id="3" name="Tijdelijke aanduiding voor inhoud 2"/>
          <p:cNvSpPr>
            <a:spLocks noGrp="1"/>
          </p:cNvSpPr>
          <p:nvPr>
            <p:ph idx="1"/>
          </p:nvPr>
        </p:nvSpPr>
        <p:spPr/>
        <p:txBody>
          <a:bodyPr/>
          <a:lstStyle/>
          <a:p>
            <a:r>
              <a:rPr lang="nl-NL" sz="2000" dirty="0"/>
              <a:t>Nadenken en uitwerken wat we gaan doen om de identiteit en de ambities te realiseren.</a:t>
            </a:r>
          </a:p>
          <a:p>
            <a:endParaRPr lang="nl-NL" sz="2000" dirty="0"/>
          </a:p>
          <a:p>
            <a:endParaRPr lang="nl-NL" sz="2000" dirty="0"/>
          </a:p>
          <a:p>
            <a:pPr lvl="2"/>
            <a:endParaRPr lang="nl-NL" sz="1400" dirty="0"/>
          </a:p>
          <a:p>
            <a:endParaRPr lang="nl-NL" sz="1600" dirty="0"/>
          </a:p>
          <a:p>
            <a:endParaRPr lang="nl-NL" dirty="0"/>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pic>
        <p:nvPicPr>
          <p:cNvPr id="7" name="Afbeelding 6"/>
          <p:cNvPicPr>
            <a:picLocks noChangeAspect="1"/>
          </p:cNvPicPr>
          <p:nvPr/>
        </p:nvPicPr>
        <p:blipFill>
          <a:blip r:embed="rId3"/>
          <a:stretch>
            <a:fillRect/>
          </a:stretch>
        </p:blipFill>
        <p:spPr>
          <a:xfrm>
            <a:off x="353518" y="3632255"/>
            <a:ext cx="4520079" cy="2585665"/>
          </a:xfrm>
          <a:prstGeom prst="rect">
            <a:avLst/>
          </a:prstGeom>
        </p:spPr>
      </p:pic>
      <p:pic>
        <p:nvPicPr>
          <p:cNvPr id="8" name="Afbeelding 7"/>
          <p:cNvPicPr>
            <a:picLocks noChangeAspect="1"/>
          </p:cNvPicPr>
          <p:nvPr/>
        </p:nvPicPr>
        <p:blipFill>
          <a:blip r:embed="rId4"/>
          <a:stretch>
            <a:fillRect/>
          </a:stretch>
        </p:blipFill>
        <p:spPr>
          <a:xfrm>
            <a:off x="7277099" y="3633348"/>
            <a:ext cx="4559301" cy="2584572"/>
          </a:xfrm>
          <a:prstGeom prst="rect">
            <a:avLst/>
          </a:prstGeom>
        </p:spPr>
      </p:pic>
      <p:sp>
        <p:nvSpPr>
          <p:cNvPr id="9" name="Pijl: rechts 8"/>
          <p:cNvSpPr/>
          <p:nvPr/>
        </p:nvSpPr>
        <p:spPr>
          <a:xfrm>
            <a:off x="5230798" y="4499637"/>
            <a:ext cx="1689100" cy="8509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405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sp>
        <p:nvSpPr>
          <p:cNvPr id="7" name="Ovaal 6"/>
          <p:cNvSpPr/>
          <p:nvPr/>
        </p:nvSpPr>
        <p:spPr>
          <a:xfrm>
            <a:off x="124533" y="1911511"/>
            <a:ext cx="2497369" cy="2389901"/>
          </a:xfrm>
          <a:prstGeom prst="ellipse">
            <a:avLst/>
          </a:prstGeom>
          <a:solidFill>
            <a:schemeClr val="tx1"/>
          </a:solidFill>
          <a:ln>
            <a:solidFill>
              <a:srgbClr val="205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rgbClr val="000000"/>
                </a:solidFill>
                <a:latin typeface="Microsoft YaHei" panose="020B0503020204020204" pitchFamily="34" charset="-122"/>
                <a:ea typeface="Microsoft YaHei" panose="020B0503020204020204" pitchFamily="34" charset="-122"/>
              </a:rPr>
              <a:t>Wat beloven we “nieuwe” leden.</a:t>
            </a:r>
            <a:br>
              <a:rPr lang="nl-NL" sz="1400" dirty="0">
                <a:solidFill>
                  <a:srgbClr val="000000"/>
                </a:solidFill>
                <a:latin typeface="Microsoft YaHei" panose="020B0503020204020204" pitchFamily="34" charset="-122"/>
                <a:ea typeface="Microsoft YaHei" panose="020B0503020204020204" pitchFamily="34" charset="-122"/>
              </a:rPr>
            </a:br>
            <a:r>
              <a:rPr lang="nl-NL" sz="1200" dirty="0">
                <a:solidFill>
                  <a:srgbClr val="000000"/>
                </a:solidFill>
                <a:latin typeface="Microsoft YaHei" panose="020B0503020204020204" pitchFamily="34" charset="-122"/>
                <a:ea typeface="Microsoft YaHei" panose="020B0503020204020204" pitchFamily="34" charset="-122"/>
              </a:rPr>
              <a:t>Bij SV Raalte kun je met aandacht voor elkaar, sportief en persoonlijk groeien en met plezier leren presteren. </a:t>
            </a:r>
            <a:br>
              <a:rPr lang="nl-NL" sz="1200" dirty="0">
                <a:solidFill>
                  <a:srgbClr val="000000"/>
                </a:solidFill>
                <a:latin typeface="Microsoft YaHei" panose="020B0503020204020204" pitchFamily="34" charset="-122"/>
                <a:ea typeface="Microsoft YaHei" panose="020B0503020204020204" pitchFamily="34" charset="-122"/>
              </a:rPr>
            </a:br>
            <a:endParaRPr lang="nl-NL" sz="1400" dirty="0"/>
          </a:p>
        </p:txBody>
      </p:sp>
      <p:sp>
        <p:nvSpPr>
          <p:cNvPr id="11" name="Ovaal 10"/>
          <p:cNvSpPr/>
          <p:nvPr/>
        </p:nvSpPr>
        <p:spPr>
          <a:xfrm>
            <a:off x="124532" y="4301412"/>
            <a:ext cx="2497369" cy="2389901"/>
          </a:xfrm>
          <a:prstGeom prst="ellipse">
            <a:avLst/>
          </a:prstGeom>
          <a:solidFill>
            <a:schemeClr val="tx1"/>
          </a:solidFill>
          <a:ln>
            <a:solidFill>
              <a:srgbClr val="205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b="1" dirty="0">
              <a:solidFill>
                <a:srgbClr val="000000"/>
              </a:solidFill>
              <a:latin typeface="Microsoft YaHei" panose="020B0503020204020204" pitchFamily="34" charset="-122"/>
              <a:ea typeface="Microsoft YaHei" panose="020B0503020204020204" pitchFamily="34" charset="-122"/>
            </a:endParaRPr>
          </a:p>
          <a:p>
            <a:pPr algn="ctr"/>
            <a:endParaRPr lang="nl-NL" sz="1400" b="1" dirty="0">
              <a:solidFill>
                <a:srgbClr val="000000"/>
              </a:solidFill>
              <a:latin typeface="Microsoft YaHei" panose="020B0503020204020204" pitchFamily="34" charset="-122"/>
              <a:ea typeface="Microsoft YaHei" panose="020B0503020204020204" pitchFamily="34" charset="-122"/>
            </a:endParaRPr>
          </a:p>
          <a:p>
            <a:pPr algn="ctr"/>
            <a:r>
              <a:rPr lang="nl-NL" sz="1400" b="1" dirty="0">
                <a:solidFill>
                  <a:srgbClr val="000000"/>
                </a:solidFill>
                <a:latin typeface="Microsoft YaHei" panose="020B0503020204020204" pitchFamily="34" charset="-122"/>
                <a:ea typeface="Microsoft YaHei" panose="020B0503020204020204" pitchFamily="34" charset="-122"/>
              </a:rPr>
              <a:t>Wat beloven we “nieuwe” ouders.</a:t>
            </a:r>
            <a:br>
              <a:rPr lang="nl-NL" sz="1400" dirty="0">
                <a:solidFill>
                  <a:srgbClr val="000000"/>
                </a:solidFill>
                <a:latin typeface="Microsoft YaHei" panose="020B0503020204020204" pitchFamily="34" charset="-122"/>
                <a:ea typeface="Microsoft YaHei" panose="020B0503020204020204" pitchFamily="34" charset="-122"/>
              </a:rPr>
            </a:br>
            <a:r>
              <a:rPr lang="nl-NL" sz="1400" dirty="0">
                <a:solidFill>
                  <a:srgbClr val="000000"/>
                </a:solidFill>
                <a:latin typeface="Microsoft YaHei" panose="020B0503020204020204" pitchFamily="34" charset="-122"/>
                <a:ea typeface="Microsoft YaHei" panose="020B0503020204020204" pitchFamily="34" charset="-122"/>
              </a:rPr>
              <a:t>S</a:t>
            </a:r>
            <a:r>
              <a:rPr lang="nl-NL" sz="1200" dirty="0">
                <a:solidFill>
                  <a:srgbClr val="000000"/>
                </a:solidFill>
                <a:latin typeface="Microsoft YaHei" panose="020B0503020204020204" pitchFamily="34" charset="-122"/>
                <a:ea typeface="Microsoft YaHei" panose="020B0503020204020204" pitchFamily="34" charset="-122"/>
              </a:rPr>
              <a:t>amen met jullie gaan wij voor zorgen dat jullie kinderen met plezier kunnen spelen, sporten en groeien met aandacht voor elkaar. </a:t>
            </a:r>
          </a:p>
          <a:p>
            <a:endParaRPr lang="nl-NL" sz="1400" dirty="0">
              <a:solidFill>
                <a:srgbClr val="000000"/>
              </a:solidFill>
              <a:latin typeface="Microsoft YaHei" panose="020B0503020204020204" pitchFamily="34" charset="-122"/>
              <a:ea typeface="Microsoft YaHei" panose="020B0503020204020204" pitchFamily="34" charset="-122"/>
            </a:endParaRPr>
          </a:p>
        </p:txBody>
      </p:sp>
      <p:sp>
        <p:nvSpPr>
          <p:cNvPr id="19" name="Ovaal 18"/>
          <p:cNvSpPr/>
          <p:nvPr/>
        </p:nvSpPr>
        <p:spPr>
          <a:xfrm>
            <a:off x="3163078" y="2696547"/>
            <a:ext cx="1912775" cy="32097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3461657" y="3022775"/>
            <a:ext cx="2071396" cy="738664"/>
          </a:xfrm>
          <a:prstGeom prst="rect">
            <a:avLst/>
          </a:prstGeom>
          <a:noFill/>
        </p:spPr>
        <p:txBody>
          <a:bodyPr wrap="square" rtlCol="0">
            <a:spAutoFit/>
          </a:bodyPr>
          <a:lstStyle/>
          <a:p>
            <a:r>
              <a:rPr lang="nl-NL" dirty="0">
                <a:solidFill>
                  <a:schemeClr val="bg1"/>
                </a:solidFill>
              </a:rPr>
              <a:t>Ontwikkelen</a:t>
            </a:r>
          </a:p>
          <a:p>
            <a:r>
              <a:rPr lang="nl-NL" sz="1200" dirty="0">
                <a:solidFill>
                  <a:schemeClr val="bg1"/>
                </a:solidFill>
              </a:rPr>
              <a:t>Sportief en </a:t>
            </a:r>
          </a:p>
          <a:p>
            <a:r>
              <a:rPr lang="nl-NL" sz="1200" dirty="0">
                <a:solidFill>
                  <a:schemeClr val="bg1"/>
                </a:solidFill>
              </a:rPr>
              <a:t>Maatschappelijk</a:t>
            </a:r>
          </a:p>
        </p:txBody>
      </p:sp>
      <p:sp>
        <p:nvSpPr>
          <p:cNvPr id="14" name="Tekstvak 13"/>
          <p:cNvSpPr txBox="1"/>
          <p:nvPr/>
        </p:nvSpPr>
        <p:spPr>
          <a:xfrm>
            <a:off x="3461657" y="3735901"/>
            <a:ext cx="2071396" cy="369332"/>
          </a:xfrm>
          <a:prstGeom prst="rect">
            <a:avLst/>
          </a:prstGeom>
          <a:noFill/>
        </p:spPr>
        <p:txBody>
          <a:bodyPr wrap="square" rtlCol="0">
            <a:spAutoFit/>
          </a:bodyPr>
          <a:lstStyle/>
          <a:p>
            <a:r>
              <a:rPr lang="nl-NL" dirty="0">
                <a:solidFill>
                  <a:schemeClr val="bg1"/>
                </a:solidFill>
              </a:rPr>
              <a:t>Gelijkwaardig</a:t>
            </a:r>
          </a:p>
        </p:txBody>
      </p:sp>
      <p:sp>
        <p:nvSpPr>
          <p:cNvPr id="15" name="Tekstvak 14"/>
          <p:cNvSpPr txBox="1"/>
          <p:nvPr/>
        </p:nvSpPr>
        <p:spPr>
          <a:xfrm>
            <a:off x="3461657" y="4104484"/>
            <a:ext cx="2071396" cy="369332"/>
          </a:xfrm>
          <a:prstGeom prst="rect">
            <a:avLst/>
          </a:prstGeom>
          <a:noFill/>
        </p:spPr>
        <p:txBody>
          <a:bodyPr wrap="square" rtlCol="0">
            <a:spAutoFit/>
          </a:bodyPr>
          <a:lstStyle/>
          <a:p>
            <a:r>
              <a:rPr lang="nl-NL" dirty="0">
                <a:solidFill>
                  <a:schemeClr val="bg1"/>
                </a:solidFill>
              </a:rPr>
              <a:t>Sociaal</a:t>
            </a:r>
          </a:p>
        </p:txBody>
      </p:sp>
      <p:sp>
        <p:nvSpPr>
          <p:cNvPr id="16" name="Tekstvak 15"/>
          <p:cNvSpPr txBox="1"/>
          <p:nvPr/>
        </p:nvSpPr>
        <p:spPr>
          <a:xfrm>
            <a:off x="3461657" y="4473816"/>
            <a:ext cx="2071396" cy="369332"/>
          </a:xfrm>
          <a:prstGeom prst="rect">
            <a:avLst/>
          </a:prstGeom>
          <a:noFill/>
        </p:spPr>
        <p:txBody>
          <a:bodyPr wrap="square" rtlCol="0">
            <a:spAutoFit/>
          </a:bodyPr>
          <a:lstStyle/>
          <a:p>
            <a:r>
              <a:rPr lang="nl-NL" dirty="0">
                <a:solidFill>
                  <a:schemeClr val="bg1"/>
                </a:solidFill>
              </a:rPr>
              <a:t>Plezier</a:t>
            </a:r>
          </a:p>
        </p:txBody>
      </p:sp>
      <p:sp>
        <p:nvSpPr>
          <p:cNvPr id="17" name="Tekstvak 16"/>
          <p:cNvSpPr txBox="1"/>
          <p:nvPr/>
        </p:nvSpPr>
        <p:spPr>
          <a:xfrm>
            <a:off x="3461657" y="4898499"/>
            <a:ext cx="2071396" cy="369332"/>
          </a:xfrm>
          <a:prstGeom prst="rect">
            <a:avLst/>
          </a:prstGeom>
          <a:noFill/>
        </p:spPr>
        <p:txBody>
          <a:bodyPr wrap="square" rtlCol="0">
            <a:spAutoFit/>
          </a:bodyPr>
          <a:lstStyle/>
          <a:p>
            <a:r>
              <a:rPr lang="nl-NL" dirty="0">
                <a:solidFill>
                  <a:schemeClr val="bg1"/>
                </a:solidFill>
              </a:rPr>
              <a:t>Prestatie</a:t>
            </a:r>
          </a:p>
        </p:txBody>
      </p:sp>
      <p:sp>
        <p:nvSpPr>
          <p:cNvPr id="20" name="Tekstvak 19"/>
          <p:cNvSpPr txBox="1"/>
          <p:nvPr/>
        </p:nvSpPr>
        <p:spPr>
          <a:xfrm flipH="1">
            <a:off x="3297430" y="1431300"/>
            <a:ext cx="1644070" cy="369332"/>
          </a:xfrm>
          <a:prstGeom prst="rect">
            <a:avLst/>
          </a:prstGeom>
          <a:noFill/>
        </p:spPr>
        <p:txBody>
          <a:bodyPr wrap="square" rtlCol="0">
            <a:spAutoFit/>
          </a:bodyPr>
          <a:lstStyle/>
          <a:p>
            <a:r>
              <a:rPr lang="nl-NL" dirty="0">
                <a:solidFill>
                  <a:schemeClr val="bg1"/>
                </a:solidFill>
              </a:rPr>
              <a:t>Kernwaarden</a:t>
            </a:r>
          </a:p>
        </p:txBody>
      </p:sp>
      <p:sp>
        <p:nvSpPr>
          <p:cNvPr id="21" name="Tekstvak 20"/>
          <p:cNvSpPr txBox="1"/>
          <p:nvPr/>
        </p:nvSpPr>
        <p:spPr>
          <a:xfrm>
            <a:off x="685239" y="1431300"/>
            <a:ext cx="1375954" cy="369332"/>
          </a:xfrm>
          <a:prstGeom prst="rect">
            <a:avLst/>
          </a:prstGeom>
          <a:noFill/>
        </p:spPr>
        <p:txBody>
          <a:bodyPr wrap="none" rtlCol="0">
            <a:spAutoFit/>
          </a:bodyPr>
          <a:lstStyle/>
          <a:p>
            <a:r>
              <a:rPr lang="nl-NL" dirty="0">
                <a:solidFill>
                  <a:schemeClr val="bg1"/>
                </a:solidFill>
              </a:rPr>
              <a:t>Missie / Visie</a:t>
            </a:r>
          </a:p>
        </p:txBody>
      </p:sp>
      <p:sp>
        <p:nvSpPr>
          <p:cNvPr id="23" name="Pijl: links/rechts 22"/>
          <p:cNvSpPr/>
          <p:nvPr/>
        </p:nvSpPr>
        <p:spPr>
          <a:xfrm rot="960459">
            <a:off x="2493007" y="3570179"/>
            <a:ext cx="714989" cy="331444"/>
          </a:xfrm>
          <a:prstGeom prst="leftRightArrow">
            <a:avLst/>
          </a:prstGeom>
          <a:solidFill>
            <a:schemeClr val="tx1"/>
          </a:solidFill>
          <a:ln>
            <a:solidFill>
              <a:srgbClr val="205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 links/rechts 23"/>
          <p:cNvSpPr/>
          <p:nvPr/>
        </p:nvSpPr>
        <p:spPr>
          <a:xfrm rot="20832533">
            <a:off x="2516334" y="4784306"/>
            <a:ext cx="714989" cy="331444"/>
          </a:xfrm>
          <a:prstGeom prst="leftRightArrow">
            <a:avLst/>
          </a:prstGeom>
          <a:solidFill>
            <a:schemeClr val="tx1"/>
          </a:solidFill>
          <a:ln>
            <a:solidFill>
              <a:srgbClr val="205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p:cNvSpPr txBox="1"/>
          <p:nvPr/>
        </p:nvSpPr>
        <p:spPr>
          <a:xfrm flipH="1">
            <a:off x="6177737" y="1431300"/>
            <a:ext cx="1644070" cy="369332"/>
          </a:xfrm>
          <a:prstGeom prst="rect">
            <a:avLst/>
          </a:prstGeom>
          <a:noFill/>
        </p:spPr>
        <p:txBody>
          <a:bodyPr wrap="square" rtlCol="0">
            <a:spAutoFit/>
          </a:bodyPr>
          <a:lstStyle/>
          <a:p>
            <a:r>
              <a:rPr lang="nl-NL" dirty="0">
                <a:solidFill>
                  <a:schemeClr val="bg1"/>
                </a:solidFill>
              </a:rPr>
              <a:t>Ambities</a:t>
            </a:r>
          </a:p>
        </p:txBody>
      </p:sp>
      <p:sp>
        <p:nvSpPr>
          <p:cNvPr id="32" name="Linkeraccolade 31"/>
          <p:cNvSpPr/>
          <p:nvPr/>
        </p:nvSpPr>
        <p:spPr>
          <a:xfrm>
            <a:off x="5176591" y="2129724"/>
            <a:ext cx="1393017" cy="4343376"/>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9" name="Tekstvak 28">
            <a:extLst>
              <a:ext uri="{FF2B5EF4-FFF2-40B4-BE49-F238E27FC236}">
                <a16:creationId xmlns:a16="http://schemas.microsoft.com/office/drawing/2014/main" id="{D050FC7C-051B-4DB0-99AE-7F8DF66C03EF}"/>
              </a:ext>
            </a:extLst>
          </p:cNvPr>
          <p:cNvSpPr txBox="1"/>
          <p:nvPr/>
        </p:nvSpPr>
        <p:spPr>
          <a:xfrm flipH="1">
            <a:off x="8913539" y="1431300"/>
            <a:ext cx="1644070" cy="369332"/>
          </a:xfrm>
          <a:prstGeom prst="rect">
            <a:avLst/>
          </a:prstGeom>
          <a:noFill/>
        </p:spPr>
        <p:txBody>
          <a:bodyPr wrap="square" rtlCol="0">
            <a:spAutoFit/>
          </a:bodyPr>
          <a:lstStyle/>
          <a:p>
            <a:r>
              <a:rPr lang="nl-NL" dirty="0">
                <a:solidFill>
                  <a:schemeClr val="bg1"/>
                </a:solidFill>
              </a:rPr>
              <a:t>Acties</a:t>
            </a:r>
          </a:p>
        </p:txBody>
      </p:sp>
      <p:sp>
        <p:nvSpPr>
          <p:cNvPr id="71" name="Titel 1">
            <a:extLst>
              <a:ext uri="{FF2B5EF4-FFF2-40B4-BE49-F238E27FC236}">
                <a16:creationId xmlns:a16="http://schemas.microsoft.com/office/drawing/2014/main" id="{44E39517-477C-4EE8-9CE9-924EBF435383}"/>
              </a:ext>
            </a:extLst>
          </p:cNvPr>
          <p:cNvSpPr>
            <a:spLocks noGrp="1"/>
          </p:cNvSpPr>
          <p:nvPr>
            <p:ph type="title"/>
          </p:nvPr>
        </p:nvSpPr>
        <p:spPr>
          <a:xfrm>
            <a:off x="1202919" y="284176"/>
            <a:ext cx="9784080" cy="1508760"/>
          </a:xfrm>
        </p:spPr>
        <p:txBody>
          <a:bodyPr/>
          <a:lstStyle/>
          <a:p>
            <a:r>
              <a:rPr lang="nl-NL" dirty="0"/>
              <a:t>Beloften - kernwaarden</a:t>
            </a:r>
          </a:p>
        </p:txBody>
      </p:sp>
    </p:spTree>
    <p:extLst>
      <p:ext uri="{BB962C8B-B14F-4D97-AF65-F5344CB8AC3E}">
        <p14:creationId xmlns:p14="http://schemas.microsoft.com/office/powerpoint/2010/main" val="263535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TRaject</a:t>
            </a:r>
            <a:endParaRPr lang="nl-NL" dirty="0"/>
          </a:p>
        </p:txBody>
      </p:sp>
      <p:sp>
        <p:nvSpPr>
          <p:cNvPr id="3" name="Tijdelijke aanduiding voor inhoud 2"/>
          <p:cNvSpPr>
            <a:spLocks noGrp="1"/>
          </p:cNvSpPr>
          <p:nvPr>
            <p:ph idx="1"/>
          </p:nvPr>
        </p:nvSpPr>
        <p:spPr/>
        <p:txBody>
          <a:bodyPr>
            <a:normAutofit/>
          </a:bodyPr>
          <a:lstStyle/>
          <a:p>
            <a:r>
              <a:rPr lang="nl-NL" dirty="0"/>
              <a:t>Brainstormsessie</a:t>
            </a:r>
          </a:p>
          <a:p>
            <a:pPr lvl="1"/>
            <a:r>
              <a:rPr lang="nl-NL" dirty="0"/>
              <a:t>Wat gaat er nu goed en wat kan er beter?</a:t>
            </a:r>
          </a:p>
          <a:p>
            <a:pPr lvl="1"/>
            <a:r>
              <a:rPr lang="nl-NL" dirty="0"/>
              <a:t>Hoe verloopt de samenwerking binnen de vereniging?</a:t>
            </a:r>
          </a:p>
          <a:p>
            <a:pPr lvl="1"/>
            <a:r>
              <a:rPr lang="nl-NL" dirty="0"/>
              <a:t>Wat zou je graag willen bereiken met SV Raalte?</a:t>
            </a:r>
          </a:p>
          <a:p>
            <a:r>
              <a:rPr lang="nl-NL" dirty="0"/>
              <a:t>Tweede sessie</a:t>
            </a:r>
          </a:p>
          <a:p>
            <a:pPr lvl="1"/>
            <a:r>
              <a:rPr lang="nl-NL" dirty="0"/>
              <a:t>Hoe denken we deze ambities te bereiken. Wie, wat, hoe en wanneer.</a:t>
            </a:r>
          </a:p>
          <a:p>
            <a:pPr lvl="1"/>
            <a:r>
              <a:rPr lang="nl-NL" dirty="0"/>
              <a:t>Uitwerken van de ambities door het bestuur.</a:t>
            </a:r>
          </a:p>
          <a:p>
            <a:r>
              <a:rPr lang="nl-NL" dirty="0"/>
              <a:t>Presentatie plan</a:t>
            </a:r>
          </a:p>
          <a:p>
            <a:endParaRPr lang="nl-NL" dirty="0"/>
          </a:p>
          <a:p>
            <a:pPr marL="0" indent="0">
              <a:buNone/>
            </a:pPr>
            <a:endParaRPr lang="nl-NL" i="1" dirty="0"/>
          </a:p>
          <a:p>
            <a:endParaRPr lang="nl-NL" dirty="0"/>
          </a:p>
          <a:p>
            <a:pPr marL="0" indent="0">
              <a:buNone/>
            </a:pPr>
            <a:endParaRPr lang="nl-NL" dirty="0"/>
          </a:p>
          <a:p>
            <a:endParaRPr lang="nl-NL" dirty="0"/>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spTree>
    <p:extLst>
      <p:ext uri="{BB962C8B-B14F-4D97-AF65-F5344CB8AC3E}">
        <p14:creationId xmlns:p14="http://schemas.microsoft.com/office/powerpoint/2010/main" val="209974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Maatschappelijk ONTWIKKELEN</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graphicFrame>
        <p:nvGraphicFramePr>
          <p:cNvPr id="7" name="Tijdelijke aanduiding voor inhoud 3">
            <a:extLst>
              <a:ext uri="{FF2B5EF4-FFF2-40B4-BE49-F238E27FC236}">
                <a16:creationId xmlns:a16="http://schemas.microsoft.com/office/drawing/2014/main" id="{BDF0B4D6-D23D-44DB-8A47-4C40443ECDEE}"/>
              </a:ext>
            </a:extLst>
          </p:cNvPr>
          <p:cNvGraphicFramePr>
            <a:graphicFrameLocks noGrp="1"/>
          </p:cNvGraphicFramePr>
          <p:nvPr>
            <p:ph idx="1"/>
            <p:extLst>
              <p:ext uri="{D42A27DB-BD31-4B8C-83A1-F6EECF244321}">
                <p14:modId xmlns:p14="http://schemas.microsoft.com/office/powerpoint/2010/main" val="3636950368"/>
              </p:ext>
            </p:extLst>
          </p:nvPr>
        </p:nvGraphicFramePr>
        <p:xfrm>
          <a:off x="142043" y="1908699"/>
          <a:ext cx="11922710" cy="4562781"/>
        </p:xfrm>
        <a:graphic>
          <a:graphicData uri="http://schemas.openxmlformats.org/drawingml/2006/table">
            <a:tbl>
              <a:tblPr firstRow="1" bandRow="1">
                <a:tableStyleId>{5C22544A-7EE6-4342-B048-85BDC9FD1C3A}</a:tableStyleId>
              </a:tblPr>
              <a:tblGrid>
                <a:gridCol w="2759745">
                  <a:extLst>
                    <a:ext uri="{9D8B030D-6E8A-4147-A177-3AD203B41FA5}">
                      <a16:colId xmlns:a16="http://schemas.microsoft.com/office/drawing/2014/main" val="520949238"/>
                    </a:ext>
                  </a:extLst>
                </a:gridCol>
                <a:gridCol w="1214493">
                  <a:extLst>
                    <a:ext uri="{9D8B030D-6E8A-4147-A177-3AD203B41FA5}">
                      <a16:colId xmlns:a16="http://schemas.microsoft.com/office/drawing/2014/main" val="3952100681"/>
                    </a:ext>
                  </a:extLst>
                </a:gridCol>
                <a:gridCol w="2590362">
                  <a:extLst>
                    <a:ext uri="{9D8B030D-6E8A-4147-A177-3AD203B41FA5}">
                      <a16:colId xmlns:a16="http://schemas.microsoft.com/office/drawing/2014/main" val="1162365714"/>
                    </a:ext>
                  </a:extLst>
                </a:gridCol>
                <a:gridCol w="2039260">
                  <a:extLst>
                    <a:ext uri="{9D8B030D-6E8A-4147-A177-3AD203B41FA5}">
                      <a16:colId xmlns:a16="http://schemas.microsoft.com/office/drawing/2014/main" val="666062970"/>
                    </a:ext>
                  </a:extLst>
                </a:gridCol>
                <a:gridCol w="1792079">
                  <a:extLst>
                    <a:ext uri="{9D8B030D-6E8A-4147-A177-3AD203B41FA5}">
                      <a16:colId xmlns:a16="http://schemas.microsoft.com/office/drawing/2014/main" val="2595112615"/>
                    </a:ext>
                  </a:extLst>
                </a:gridCol>
                <a:gridCol w="909281">
                  <a:extLst>
                    <a:ext uri="{9D8B030D-6E8A-4147-A177-3AD203B41FA5}">
                      <a16:colId xmlns:a16="http://schemas.microsoft.com/office/drawing/2014/main" val="1346889858"/>
                    </a:ext>
                  </a:extLst>
                </a:gridCol>
                <a:gridCol w="617490">
                  <a:extLst>
                    <a:ext uri="{9D8B030D-6E8A-4147-A177-3AD203B41FA5}">
                      <a16:colId xmlns:a16="http://schemas.microsoft.com/office/drawing/2014/main" val="3768390212"/>
                    </a:ext>
                  </a:extLst>
                </a:gridCol>
              </a:tblGrid>
              <a:tr h="429936">
                <a:tc>
                  <a:txBody>
                    <a:bodyPr/>
                    <a:lstStyle/>
                    <a:p>
                      <a:r>
                        <a:rPr lang="nl-NL" sz="1100" dirty="0"/>
                        <a:t>Wat</a:t>
                      </a:r>
                    </a:p>
                  </a:txBody>
                  <a:tcPr/>
                </a:tc>
                <a:tc>
                  <a:txBody>
                    <a:bodyPr/>
                    <a:lstStyle/>
                    <a:p>
                      <a:r>
                        <a:rPr lang="nl-NL" sz="1100" dirty="0" err="1"/>
                        <a:t>Leading</a:t>
                      </a:r>
                      <a:endParaRPr lang="nl-NL" sz="1100" dirty="0"/>
                    </a:p>
                  </a:txBody>
                  <a:tcPr/>
                </a:tc>
                <a:tc>
                  <a:txBody>
                    <a:bodyPr/>
                    <a:lstStyle/>
                    <a:p>
                      <a:r>
                        <a:rPr lang="nl-NL" sz="1100" dirty="0"/>
                        <a:t>Hoe</a:t>
                      </a:r>
                    </a:p>
                  </a:txBody>
                  <a:tcPr/>
                </a:tc>
                <a:tc>
                  <a:txBody>
                    <a:bodyPr/>
                    <a:lstStyle/>
                    <a:p>
                      <a:r>
                        <a:rPr lang="nl-NL" sz="1100" dirty="0"/>
                        <a:t>Actie</a:t>
                      </a:r>
                    </a:p>
                  </a:txBody>
                  <a:tcPr/>
                </a:tc>
                <a:tc>
                  <a:txBody>
                    <a:bodyPr/>
                    <a:lstStyle/>
                    <a:p>
                      <a:r>
                        <a:rPr lang="nl-NL" sz="1100" dirty="0"/>
                        <a:t>Wie</a:t>
                      </a:r>
                    </a:p>
                  </a:txBody>
                  <a:tcPr/>
                </a:tc>
                <a:tc>
                  <a:txBody>
                    <a:bodyPr/>
                    <a:lstStyle/>
                    <a:p>
                      <a:r>
                        <a:rPr lang="nl-NL" sz="1100" dirty="0"/>
                        <a:t>Wanneer</a:t>
                      </a:r>
                    </a:p>
                  </a:txBody>
                  <a:tcPr/>
                </a:tc>
                <a:tc>
                  <a:txBody>
                    <a:bodyPr/>
                    <a:lstStyle/>
                    <a:p>
                      <a:r>
                        <a:rPr lang="nl-NL" sz="1100" dirty="0"/>
                        <a:t>Budget</a:t>
                      </a:r>
                    </a:p>
                  </a:txBody>
                  <a:tcPr/>
                </a:tc>
                <a:extLst>
                  <a:ext uri="{0D108BD9-81ED-4DB2-BD59-A6C34878D82A}">
                    <a16:rowId xmlns:a16="http://schemas.microsoft.com/office/drawing/2014/main" val="507175535"/>
                  </a:ext>
                </a:extLst>
              </a:tr>
              <a:tr h="1363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Ontwikkelen op maatschappelijk vlak door buurt te betrekken bij de vereniging en de accommodatie openstellen voor gebruik van andere bezigheden zoals bijvoorbeeld een ouderen café / dagbesteding / sport BSO / G-voetbal / andere verenigingen die geen accommodatie hebben, etc. We zien als rol van een vereniging ook het aandacht besteden aan de maatschappelijke issues in de </a:t>
                      </a:r>
                      <a:r>
                        <a:rPr lang="nl-NL" sz="900" dirty="0" err="1"/>
                        <a:t>Raalter</a:t>
                      </a:r>
                      <a:r>
                        <a:rPr lang="nl-NL" sz="900" dirty="0"/>
                        <a:t> samenleving, eenzaamheid van ouderen, een gezonde levensstijl, etc.</a:t>
                      </a:r>
                    </a:p>
                  </a:txBody>
                  <a:tcPr/>
                </a:tc>
                <a:tc>
                  <a:txBody>
                    <a:bodyPr/>
                    <a:lstStyle/>
                    <a:p>
                      <a:r>
                        <a:rPr lang="nl-NL" sz="900" dirty="0"/>
                        <a:t>Bestuur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Sv Raalte ontwikkelen tot een sportvereniging die niet alleen voor haar eigen leden maar ook voor niet-leden activiteiten organiseert en hiervoor de accommodatie beschikbaar stelt. Een vereniging die dus iets extra’s doet en daarmee iets extra’s betekent en verder kijkt dan alleen naar sport. Wat kan de vereniging betekenen voor andere groepen en (niet-)leden op het gebied van sport, welzijn, samenzijn en  gezondheid.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txBody>
                  <a:tcPr/>
                </a:tc>
                <a:tc>
                  <a:txBody>
                    <a:bodyPr/>
                    <a:lstStyle/>
                    <a:p>
                      <a:r>
                        <a:rPr lang="nl-NL" sz="900" dirty="0"/>
                        <a:t>Contact opnemen met </a:t>
                      </a:r>
                      <a:r>
                        <a:rPr lang="nl-NL" sz="900" dirty="0" err="1">
                          <a:solidFill>
                            <a:schemeClr val="bg1"/>
                          </a:solidFill>
                        </a:rPr>
                        <a:t>Zozij</a:t>
                      </a:r>
                      <a:r>
                        <a:rPr lang="nl-NL" sz="900" dirty="0" err="1"/>
                        <a:t>n</a:t>
                      </a:r>
                      <a:r>
                        <a:rPr lang="nl-NL" sz="900" dirty="0"/>
                        <a:t> over mogelijke dagbesteding van cliënten </a:t>
                      </a:r>
                      <a:r>
                        <a:rPr lang="nl-NL" sz="900" dirty="0" err="1"/>
                        <a:t>Zozijn</a:t>
                      </a:r>
                      <a:r>
                        <a:rPr lang="nl-NL" sz="900" dirty="0"/>
                        <a:t>. Onderzoek naar aanbieden gezonde snacks in de kantine.</a:t>
                      </a:r>
                    </a:p>
                  </a:txBody>
                  <a:tcPr/>
                </a:tc>
                <a:tc>
                  <a:txBody>
                    <a:bodyPr/>
                    <a:lstStyle/>
                    <a:p>
                      <a:r>
                        <a:rPr lang="nl-NL" sz="900" dirty="0">
                          <a:solidFill>
                            <a:schemeClr val="bg1"/>
                          </a:solidFill>
                        </a:rPr>
                        <a:t>Accommodatie commissie</a:t>
                      </a:r>
                    </a:p>
                    <a:p>
                      <a:r>
                        <a:rPr lang="nl-NL" sz="900" dirty="0">
                          <a:solidFill>
                            <a:schemeClr val="bg1"/>
                          </a:solidFill>
                        </a:rPr>
                        <a:t>Kantine commissie</a:t>
                      </a: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txBody>
                  <a:tcPr/>
                </a:tc>
                <a:tc>
                  <a:txBody>
                    <a:bodyPr/>
                    <a:lstStyle/>
                    <a:p>
                      <a:r>
                        <a:rPr lang="nl-NL" sz="900" dirty="0"/>
                        <a:t>31-12-2020</a:t>
                      </a:r>
                    </a:p>
                  </a:txBody>
                  <a:tcPr/>
                </a:tc>
                <a:tc>
                  <a:txBody>
                    <a:bodyPr/>
                    <a:lstStyle/>
                    <a:p>
                      <a:r>
                        <a:rPr lang="nl-NL" sz="900" dirty="0" err="1"/>
                        <a:t>nvt</a:t>
                      </a:r>
                      <a:endParaRPr lang="nl-NL" sz="900" dirty="0"/>
                    </a:p>
                  </a:txBody>
                  <a:tcPr/>
                </a:tc>
                <a:extLst>
                  <a:ext uri="{0D108BD9-81ED-4DB2-BD59-A6C34878D82A}">
                    <a16:rowId xmlns:a16="http://schemas.microsoft.com/office/drawing/2014/main" val="1758339500"/>
                  </a:ext>
                </a:extLst>
              </a:tr>
              <a:tr h="868176">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Verbeteren maatschappelijk integratie van SV Raalte  door onderzoeken van mogelijkheden voor dagbesteding op de accommodatie, kantine en sportvelden. </a:t>
                      </a:r>
                    </a:p>
                    <a:p>
                      <a:endParaRPr lang="nl-NL" sz="900" dirty="0"/>
                    </a:p>
                  </a:txBody>
                  <a:tcPr/>
                </a:tc>
                <a:tc>
                  <a:txBody>
                    <a:bodyPr/>
                    <a:lstStyle/>
                    <a:p>
                      <a:r>
                        <a:rPr lang="nl-NL" sz="900" dirty="0"/>
                        <a:t>Onderzoek naar mogelijk uitbreiding gebruik kantine en accommodatie. Gemeente / Fysiotherapie / scholen / zorgcentra / ouderenwerk / jeugdwerk/vluchtelingenwerk.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Kantinecommissie</a:t>
                      </a:r>
                    </a:p>
                    <a:p>
                      <a:endParaRPr lang="nl-NL" sz="900" dirty="0"/>
                    </a:p>
                  </a:txBody>
                  <a:tcPr/>
                </a:tc>
                <a:tc>
                  <a:txBody>
                    <a:bodyPr/>
                    <a:lstStyle/>
                    <a:p>
                      <a:r>
                        <a:rPr lang="nl-NL" sz="900" dirty="0"/>
                        <a:t>31-12-2020</a:t>
                      </a:r>
                    </a:p>
                  </a:txBody>
                  <a:tcPr/>
                </a:tc>
                <a:tc>
                  <a:txBody>
                    <a:bodyPr/>
                    <a:lstStyle/>
                    <a:p>
                      <a:r>
                        <a:rPr lang="nl-NL" sz="900" dirty="0" err="1"/>
                        <a:t>nvt</a:t>
                      </a:r>
                      <a:endParaRPr lang="nl-NL" sz="900" dirty="0"/>
                    </a:p>
                  </a:txBody>
                  <a:tcPr/>
                </a:tc>
                <a:extLst>
                  <a:ext uri="{0D108BD9-81ED-4DB2-BD59-A6C34878D82A}">
                    <a16:rowId xmlns:a16="http://schemas.microsoft.com/office/drawing/2014/main" val="2132140476"/>
                  </a:ext>
                </a:extLst>
              </a:tr>
              <a:tr h="1197679">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De/ een centrale ontmoetingsplek voor mensen die meedoen en onderdeel uitmaken van de maatschappij, maar ook voor hen die moeite hebben daar een juiste invulling aan te geven.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Naast de sport uitgroeien tot een gerespecteerde vereniging die ook een thuishaven is voor "anderen".</a:t>
                      </a:r>
                    </a:p>
                    <a:p>
                      <a:endParaRPr lang="nl-NL" sz="900" dirty="0"/>
                    </a:p>
                  </a:txBody>
                  <a:tcPr/>
                </a:tc>
                <a:tc>
                  <a:txBody>
                    <a:bodyPr/>
                    <a:lstStyle/>
                    <a:p>
                      <a:endParaRPr lang="nl-NL" sz="900" dirty="0"/>
                    </a:p>
                  </a:txBody>
                  <a:tcPr/>
                </a:tc>
                <a:tc>
                  <a:txBody>
                    <a:bodyPr/>
                    <a:lstStyle/>
                    <a:p>
                      <a:r>
                        <a:rPr lang="nl-NL" sz="900" dirty="0"/>
                        <a:t>Bestuur</a:t>
                      </a:r>
                    </a:p>
                  </a:txBody>
                  <a:tcPr/>
                </a:tc>
                <a:tc>
                  <a:txBody>
                    <a:bodyPr/>
                    <a:lstStyle/>
                    <a:p>
                      <a:endParaRPr lang="nl-NL" sz="900" dirty="0"/>
                    </a:p>
                    <a:p>
                      <a:r>
                        <a:rPr lang="nl-NL" sz="900" dirty="0"/>
                        <a:t>31-12-2020</a:t>
                      </a:r>
                    </a:p>
                    <a:p>
                      <a:endParaRPr lang="nl-NL" sz="900" dirty="0"/>
                    </a:p>
                    <a:p>
                      <a:endParaRPr lang="nl-NL" sz="900" dirty="0"/>
                    </a:p>
                  </a:txBody>
                  <a:tcPr/>
                </a:tc>
                <a:tc>
                  <a:txBody>
                    <a:bodyPr/>
                    <a:lstStyle/>
                    <a:p>
                      <a:r>
                        <a:rPr lang="nl-NL" sz="900" dirty="0" err="1"/>
                        <a:t>nvt</a:t>
                      </a:r>
                      <a:endParaRPr lang="nl-NL" sz="900" dirty="0"/>
                    </a:p>
                  </a:txBody>
                  <a:tcPr/>
                </a:tc>
                <a:extLst>
                  <a:ext uri="{0D108BD9-81ED-4DB2-BD59-A6C34878D82A}">
                    <a16:rowId xmlns:a16="http://schemas.microsoft.com/office/drawing/2014/main" val="1812217602"/>
                  </a:ext>
                </a:extLst>
              </a:tr>
              <a:tr h="603950">
                <a:tc>
                  <a:txBody>
                    <a:bodyPr/>
                    <a:lstStyle/>
                    <a:p>
                      <a:endParaRPr lang="nl-NL" sz="900" dirty="0"/>
                    </a:p>
                  </a:txBody>
                  <a:tcPr/>
                </a:tc>
                <a:tc>
                  <a:txBody>
                    <a:bodyPr/>
                    <a:lstStyle/>
                    <a:p>
                      <a:endParaRPr lang="nl-NL" sz="900" dirty="0"/>
                    </a:p>
                  </a:txBody>
                  <a:tcPr/>
                </a:tc>
                <a:tc>
                  <a:txBody>
                    <a:bodyPr/>
                    <a:lstStyle/>
                    <a:p>
                      <a:r>
                        <a:rPr lang="nl-NL" sz="900" dirty="0"/>
                        <a:t>G-Sport voetbal verder ontwikkelen</a:t>
                      </a:r>
                    </a:p>
                  </a:txBody>
                  <a:tcPr/>
                </a:tc>
                <a:tc>
                  <a:txBody>
                    <a:bodyPr/>
                    <a:lstStyle/>
                    <a:p>
                      <a:r>
                        <a:rPr lang="nl-NL" sz="900"/>
                        <a:t>Onderzoeken of er meer mogelijkheden zijn voor andere soorten G-sport</a:t>
                      </a:r>
                      <a:endParaRPr lang="nl-NL"/>
                    </a:p>
                  </a:txBody>
                  <a:tcPr/>
                </a:tc>
                <a:tc>
                  <a:txBody>
                    <a:bodyPr/>
                    <a:lstStyle/>
                    <a:p>
                      <a:r>
                        <a:rPr lang="nl-NL" sz="900"/>
                        <a:t>Bestuur</a:t>
                      </a:r>
                      <a:endParaRPr lang="nl-NL"/>
                    </a:p>
                  </a:txBody>
                  <a:tcPr/>
                </a:tc>
                <a:tc>
                  <a:txBody>
                    <a:bodyPr/>
                    <a:lstStyle/>
                    <a:p>
                      <a:r>
                        <a:rPr lang="nl-NL" sz="900"/>
                        <a:t>31-12-2020</a:t>
                      </a:r>
                      <a:endParaRPr lang="nl-NL"/>
                    </a:p>
                  </a:txBody>
                  <a:tcPr/>
                </a:tc>
                <a:tc>
                  <a:txBody>
                    <a:bodyPr/>
                    <a:lstStyle/>
                    <a:p>
                      <a:r>
                        <a:rPr lang="nl-NL" sz="900" dirty="0" err="1"/>
                        <a:t>nvt</a:t>
                      </a:r>
                      <a:endParaRPr lang="nl-NL" dirty="0"/>
                    </a:p>
                  </a:txBody>
                  <a:tcPr/>
                </a:tc>
                <a:extLst>
                  <a:ext uri="{0D108BD9-81ED-4DB2-BD59-A6C34878D82A}">
                    <a16:rowId xmlns:a16="http://schemas.microsoft.com/office/drawing/2014/main" val="2115863853"/>
                  </a:ext>
                </a:extLst>
              </a:tr>
            </a:tbl>
          </a:graphicData>
        </a:graphic>
      </p:graphicFrame>
    </p:spTree>
    <p:extLst>
      <p:ext uri="{BB962C8B-B14F-4D97-AF65-F5344CB8AC3E}">
        <p14:creationId xmlns:p14="http://schemas.microsoft.com/office/powerpoint/2010/main" val="85818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Sociaal</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graphicFrame>
        <p:nvGraphicFramePr>
          <p:cNvPr id="10" name="Tijdelijke aanduiding voor inhoud 3">
            <a:extLst>
              <a:ext uri="{FF2B5EF4-FFF2-40B4-BE49-F238E27FC236}">
                <a16:creationId xmlns:a16="http://schemas.microsoft.com/office/drawing/2014/main" id="{B5CB9EE2-0F73-42AA-9A9F-39A5392B1E74}"/>
              </a:ext>
            </a:extLst>
          </p:cNvPr>
          <p:cNvGraphicFramePr>
            <a:graphicFrameLocks noGrp="1"/>
          </p:cNvGraphicFramePr>
          <p:nvPr>
            <p:ph idx="1"/>
            <p:extLst>
              <p:ext uri="{D42A27DB-BD31-4B8C-83A1-F6EECF244321}">
                <p14:modId xmlns:p14="http://schemas.microsoft.com/office/powerpoint/2010/main" val="1143979882"/>
              </p:ext>
            </p:extLst>
          </p:nvPr>
        </p:nvGraphicFramePr>
        <p:xfrm>
          <a:off x="127775" y="1940766"/>
          <a:ext cx="11955368" cy="4851873"/>
        </p:xfrm>
        <a:graphic>
          <a:graphicData uri="http://schemas.openxmlformats.org/drawingml/2006/table">
            <a:tbl>
              <a:tblPr firstRow="1" bandRow="1">
                <a:tableStyleId>{5C22544A-7EE6-4342-B048-85BDC9FD1C3A}</a:tableStyleId>
              </a:tblPr>
              <a:tblGrid>
                <a:gridCol w="1992562">
                  <a:extLst>
                    <a:ext uri="{9D8B030D-6E8A-4147-A177-3AD203B41FA5}">
                      <a16:colId xmlns:a16="http://schemas.microsoft.com/office/drawing/2014/main" val="520949238"/>
                    </a:ext>
                  </a:extLst>
                </a:gridCol>
                <a:gridCol w="1992562">
                  <a:extLst>
                    <a:ext uri="{9D8B030D-6E8A-4147-A177-3AD203B41FA5}">
                      <a16:colId xmlns:a16="http://schemas.microsoft.com/office/drawing/2014/main" val="3952100681"/>
                    </a:ext>
                  </a:extLst>
                </a:gridCol>
                <a:gridCol w="1992562">
                  <a:extLst>
                    <a:ext uri="{9D8B030D-6E8A-4147-A177-3AD203B41FA5}">
                      <a16:colId xmlns:a16="http://schemas.microsoft.com/office/drawing/2014/main" val="1162365714"/>
                    </a:ext>
                  </a:extLst>
                </a:gridCol>
                <a:gridCol w="2022893">
                  <a:extLst>
                    <a:ext uri="{9D8B030D-6E8A-4147-A177-3AD203B41FA5}">
                      <a16:colId xmlns:a16="http://schemas.microsoft.com/office/drawing/2014/main" val="666062970"/>
                    </a:ext>
                  </a:extLst>
                </a:gridCol>
                <a:gridCol w="1962229">
                  <a:extLst>
                    <a:ext uri="{9D8B030D-6E8A-4147-A177-3AD203B41FA5}">
                      <a16:colId xmlns:a16="http://schemas.microsoft.com/office/drawing/2014/main" val="2595112615"/>
                    </a:ext>
                  </a:extLst>
                </a:gridCol>
                <a:gridCol w="996280">
                  <a:extLst>
                    <a:ext uri="{9D8B030D-6E8A-4147-A177-3AD203B41FA5}">
                      <a16:colId xmlns:a16="http://schemas.microsoft.com/office/drawing/2014/main" val="1346889858"/>
                    </a:ext>
                  </a:extLst>
                </a:gridCol>
                <a:gridCol w="996280">
                  <a:extLst>
                    <a:ext uri="{9D8B030D-6E8A-4147-A177-3AD203B41FA5}">
                      <a16:colId xmlns:a16="http://schemas.microsoft.com/office/drawing/2014/main" val="3768390212"/>
                    </a:ext>
                  </a:extLst>
                </a:gridCol>
              </a:tblGrid>
              <a:tr h="410958">
                <a:tc>
                  <a:txBody>
                    <a:bodyPr/>
                    <a:lstStyle/>
                    <a:p>
                      <a:r>
                        <a:rPr lang="nl-NL" sz="1100" dirty="0"/>
                        <a:t>Wat</a:t>
                      </a:r>
                    </a:p>
                  </a:txBody>
                  <a:tcPr/>
                </a:tc>
                <a:tc>
                  <a:txBody>
                    <a:bodyPr/>
                    <a:lstStyle/>
                    <a:p>
                      <a:r>
                        <a:rPr lang="nl-NL" sz="1100" dirty="0" err="1"/>
                        <a:t>Leading</a:t>
                      </a:r>
                      <a:endParaRPr lang="nl-NL" sz="1100" dirty="0"/>
                    </a:p>
                  </a:txBody>
                  <a:tcPr/>
                </a:tc>
                <a:tc>
                  <a:txBody>
                    <a:bodyPr/>
                    <a:lstStyle/>
                    <a:p>
                      <a:r>
                        <a:rPr lang="nl-NL" sz="1100" dirty="0"/>
                        <a:t>Hoe</a:t>
                      </a:r>
                    </a:p>
                  </a:txBody>
                  <a:tcPr/>
                </a:tc>
                <a:tc>
                  <a:txBody>
                    <a:bodyPr/>
                    <a:lstStyle/>
                    <a:p>
                      <a:r>
                        <a:rPr lang="nl-NL" sz="1100" dirty="0"/>
                        <a:t>Actie</a:t>
                      </a:r>
                    </a:p>
                  </a:txBody>
                  <a:tcPr/>
                </a:tc>
                <a:tc>
                  <a:txBody>
                    <a:bodyPr/>
                    <a:lstStyle/>
                    <a:p>
                      <a:r>
                        <a:rPr lang="nl-NL" sz="1100" dirty="0"/>
                        <a:t>Wie</a:t>
                      </a:r>
                    </a:p>
                  </a:txBody>
                  <a:tcPr/>
                </a:tc>
                <a:tc>
                  <a:txBody>
                    <a:bodyPr/>
                    <a:lstStyle/>
                    <a:p>
                      <a:r>
                        <a:rPr lang="nl-NL" sz="1100" dirty="0"/>
                        <a:t>Wanneer</a:t>
                      </a:r>
                    </a:p>
                  </a:txBody>
                  <a:tcPr/>
                </a:tc>
                <a:tc>
                  <a:txBody>
                    <a:bodyPr/>
                    <a:lstStyle/>
                    <a:p>
                      <a:r>
                        <a:rPr lang="nl-NL" sz="1100" dirty="0"/>
                        <a:t>Budget</a:t>
                      </a:r>
                    </a:p>
                  </a:txBody>
                  <a:tcPr/>
                </a:tc>
                <a:extLst>
                  <a:ext uri="{0D108BD9-81ED-4DB2-BD59-A6C34878D82A}">
                    <a16:rowId xmlns:a16="http://schemas.microsoft.com/office/drawing/2014/main" val="507175535"/>
                  </a:ext>
                </a:extLst>
              </a:tr>
              <a:tr h="102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Ontwikkelen op sociaal gebied door aandacht voor</a:t>
                      </a:r>
                      <a:r>
                        <a:rPr lang="nl-NL" sz="900" dirty="0">
                          <a:solidFill>
                            <a:srgbClr val="FF0000"/>
                          </a:solidFill>
                        </a:rPr>
                        <a:t> </a:t>
                      </a:r>
                      <a:r>
                        <a:rPr lang="nl-NL" sz="900" dirty="0">
                          <a:solidFill>
                            <a:schemeClr val="bg1"/>
                          </a:solidFill>
                        </a:rPr>
                        <a:t>het</a:t>
                      </a:r>
                      <a:r>
                        <a:rPr lang="nl-NL" sz="900" dirty="0"/>
                        <a:t> individuele gedrag en gedrag in team</a:t>
                      </a:r>
                      <a:r>
                        <a:rPr lang="nl-NL" sz="900" dirty="0">
                          <a:solidFill>
                            <a:srgbClr val="FF0000"/>
                          </a:solidFill>
                        </a:rPr>
                        <a:t>-</a:t>
                      </a:r>
                      <a:r>
                        <a:rPr lang="nl-NL" sz="900" dirty="0"/>
                        <a:t> en verenigingsverband. Waarbij bijvoorbeeld het omgaan met winst en verlies in de sport als leermoment wordt gezien.</a:t>
                      </a:r>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Als club bekend staan als sportieve respectvolle club met een duidelijke uitstraling van samenhorigheid.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Naast de sport uitgroeien tot een gerespecteerde vereniging die ook een thuishaven is voor "anderen".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txBody>
                  <a:tcPr/>
                </a:tc>
                <a:tc>
                  <a:txBody>
                    <a:bodyPr/>
                    <a:lstStyle/>
                    <a:p>
                      <a:r>
                        <a:rPr lang="nl-NL" sz="900" dirty="0"/>
                        <a:t>Trainer / leiders ook op pedagogisch vlak begeleiden en handvaten geven;  jeugdspelers actief stimuleren om andere 'taken'  binnen de vereniging op te pakken; </a:t>
                      </a:r>
                    </a:p>
                    <a:p>
                      <a:endParaRPr lang="nl-NL" sz="900" dirty="0"/>
                    </a:p>
                    <a:p>
                      <a:endParaRPr lang="nl-NL" sz="900" dirty="0"/>
                    </a:p>
                  </a:txBody>
                  <a:tcPr/>
                </a:tc>
                <a:tc>
                  <a:txBody>
                    <a:bodyPr/>
                    <a:lstStyle/>
                    <a:p>
                      <a:r>
                        <a:rPr lang="nl-NL" sz="900" dirty="0">
                          <a:solidFill>
                            <a:schemeClr val="bg1"/>
                          </a:solidFill>
                        </a:rPr>
                        <a:t>Voetbal</a:t>
                      </a: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p>
                      <a:endParaRPr lang="nl-NL" sz="900" dirty="0">
                        <a:solidFill>
                          <a:srgbClr val="FF0000"/>
                        </a:solidFill>
                      </a:endParaRPr>
                    </a:p>
                  </a:txBody>
                  <a:tcPr/>
                </a:tc>
                <a:tc>
                  <a:txBody>
                    <a:bodyPr/>
                    <a:lstStyle/>
                    <a:p>
                      <a:r>
                        <a:rPr lang="nl-NL" sz="900" dirty="0"/>
                        <a:t>01-05-2020</a:t>
                      </a:r>
                    </a:p>
                  </a:txBody>
                  <a:tcPr/>
                </a:tc>
                <a:tc>
                  <a:txBody>
                    <a:bodyPr/>
                    <a:lstStyle/>
                    <a:p>
                      <a:r>
                        <a:rPr lang="nl-NL" sz="900" dirty="0"/>
                        <a:t>€</a:t>
                      </a:r>
                      <a:r>
                        <a:rPr lang="ko-KR" altLang="nl-NL" sz="900" dirty="0"/>
                        <a:t> </a:t>
                      </a:r>
                      <a:r>
                        <a:rPr lang="nl-NL" altLang="ko-KR" sz="900" dirty="0"/>
                        <a:t>???????</a:t>
                      </a:r>
                      <a:endParaRPr lang="nl-NL" sz="900" dirty="0"/>
                    </a:p>
                  </a:txBody>
                  <a:tcPr/>
                </a:tc>
                <a:extLst>
                  <a:ext uri="{0D108BD9-81ED-4DB2-BD59-A6C34878D82A}">
                    <a16:rowId xmlns:a16="http://schemas.microsoft.com/office/drawing/2014/main" val="1758339500"/>
                  </a:ext>
                </a:extLst>
              </a:tr>
              <a:tr h="754005">
                <a:tc>
                  <a:txBody>
                    <a:bodyPr/>
                    <a:lstStyle/>
                    <a:p>
                      <a:endParaRPr lang="nl-NL" sz="900" dirty="0">
                        <a:solidFill>
                          <a:srgbClr val="FF0000"/>
                        </a:solidFill>
                      </a:endParaRPr>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Beleid m.b.t. gedrag vaststellen</a:t>
                      </a:r>
                    </a:p>
                    <a:p>
                      <a:endParaRPr lang="nl-NL" sz="9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Vaststellen gedragsregels, publiceren en delen met leden, voorbeeldgedrag bestuur,  commissieleden en leiders/trainers.</a:t>
                      </a:r>
                    </a:p>
                    <a:p>
                      <a:endParaRPr lang="nl-NL" sz="9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Bestuur /  Algemene Zaken</a:t>
                      </a:r>
                    </a:p>
                    <a:p>
                      <a:endParaRPr lang="nl-NL" sz="900" dirty="0"/>
                    </a:p>
                  </a:txBody>
                  <a:tcPr/>
                </a:tc>
                <a:tc>
                  <a:txBody>
                    <a:bodyPr/>
                    <a:lstStyle/>
                    <a:p>
                      <a:r>
                        <a:rPr lang="nl-NL" sz="900" dirty="0"/>
                        <a:t>01-04-2020</a:t>
                      </a:r>
                    </a:p>
                  </a:txBody>
                  <a:tcPr/>
                </a:tc>
                <a:tc>
                  <a:txBody>
                    <a:bodyPr/>
                    <a:lstStyle/>
                    <a:p>
                      <a:r>
                        <a:rPr lang="nl-NL" sz="900" dirty="0" err="1"/>
                        <a:t>nvt</a:t>
                      </a:r>
                      <a:endParaRPr lang="nl-NL" sz="900" dirty="0"/>
                    </a:p>
                  </a:txBody>
                  <a:tcPr/>
                </a:tc>
                <a:extLst>
                  <a:ext uri="{0D108BD9-81ED-4DB2-BD59-A6C34878D82A}">
                    <a16:rowId xmlns:a16="http://schemas.microsoft.com/office/drawing/2014/main" val="1077635053"/>
                  </a:ext>
                </a:extLst>
              </a:tr>
              <a:tr h="410958">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3235168966"/>
                  </a:ext>
                </a:extLst>
              </a:tr>
              <a:tr h="410958">
                <a:tc>
                  <a:txBody>
                    <a:bodyPr/>
                    <a:lstStyle/>
                    <a:p>
                      <a:endParaRPr lang="nl-NL" sz="900" dirty="0"/>
                    </a:p>
                  </a:txBody>
                  <a:tcPr/>
                </a:tc>
                <a:tc>
                  <a:txBody>
                    <a:bodyPr/>
                    <a:lstStyle/>
                    <a:p>
                      <a:endParaRPr lang="nl-NL" sz="90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2132140476"/>
                  </a:ext>
                </a:extLst>
              </a:tr>
              <a:tr h="557325">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3309963905"/>
                  </a:ext>
                </a:extLst>
              </a:tr>
              <a:tr h="410958">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2350626301"/>
                  </a:ext>
                </a:extLst>
              </a:tr>
              <a:tr h="410958">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1023372888"/>
                  </a:ext>
                </a:extLst>
              </a:tr>
              <a:tr h="410958">
                <a:tc>
                  <a:txBody>
                    <a:bodyPr/>
                    <a:lstStyle/>
                    <a:p>
                      <a:endParaRPr lang="nl-NL" sz="90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3415803096"/>
                  </a:ext>
                </a:extLst>
              </a:tr>
            </a:tbl>
          </a:graphicData>
        </a:graphic>
      </p:graphicFrame>
    </p:spTree>
    <p:extLst>
      <p:ext uri="{BB962C8B-B14F-4D97-AF65-F5344CB8AC3E}">
        <p14:creationId xmlns:p14="http://schemas.microsoft.com/office/powerpoint/2010/main" val="237689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PLezier</a:t>
            </a:r>
            <a:endParaRPr lang="nl-NL" dirty="0"/>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graphicFrame>
        <p:nvGraphicFramePr>
          <p:cNvPr id="7" name="Tijdelijke aanduiding voor inhoud 3">
            <a:extLst>
              <a:ext uri="{FF2B5EF4-FFF2-40B4-BE49-F238E27FC236}">
                <a16:creationId xmlns:a16="http://schemas.microsoft.com/office/drawing/2014/main" id="{4B51468E-3CE1-46DD-B048-FF959792C38D}"/>
              </a:ext>
            </a:extLst>
          </p:cNvPr>
          <p:cNvGraphicFramePr>
            <a:graphicFrameLocks noGrp="1"/>
          </p:cNvGraphicFramePr>
          <p:nvPr>
            <p:ph idx="1"/>
            <p:extLst>
              <p:ext uri="{D42A27DB-BD31-4B8C-83A1-F6EECF244321}">
                <p14:modId xmlns:p14="http://schemas.microsoft.com/office/powerpoint/2010/main" val="1169870469"/>
              </p:ext>
            </p:extLst>
          </p:nvPr>
        </p:nvGraphicFramePr>
        <p:xfrm>
          <a:off x="127775" y="1929297"/>
          <a:ext cx="11964699" cy="4798074"/>
        </p:xfrm>
        <a:graphic>
          <a:graphicData uri="http://schemas.openxmlformats.org/drawingml/2006/table">
            <a:tbl>
              <a:tblPr firstRow="1" bandRow="1">
                <a:tableStyleId>{5C22544A-7EE6-4342-B048-85BDC9FD1C3A}</a:tableStyleId>
              </a:tblPr>
              <a:tblGrid>
                <a:gridCol w="1994117">
                  <a:extLst>
                    <a:ext uri="{9D8B030D-6E8A-4147-A177-3AD203B41FA5}">
                      <a16:colId xmlns:a16="http://schemas.microsoft.com/office/drawing/2014/main" val="520949238"/>
                    </a:ext>
                  </a:extLst>
                </a:gridCol>
                <a:gridCol w="1994117">
                  <a:extLst>
                    <a:ext uri="{9D8B030D-6E8A-4147-A177-3AD203B41FA5}">
                      <a16:colId xmlns:a16="http://schemas.microsoft.com/office/drawing/2014/main" val="3952100681"/>
                    </a:ext>
                  </a:extLst>
                </a:gridCol>
                <a:gridCol w="1994117">
                  <a:extLst>
                    <a:ext uri="{9D8B030D-6E8A-4147-A177-3AD203B41FA5}">
                      <a16:colId xmlns:a16="http://schemas.microsoft.com/office/drawing/2014/main" val="1162365714"/>
                    </a:ext>
                  </a:extLst>
                </a:gridCol>
                <a:gridCol w="2024472">
                  <a:extLst>
                    <a:ext uri="{9D8B030D-6E8A-4147-A177-3AD203B41FA5}">
                      <a16:colId xmlns:a16="http://schemas.microsoft.com/office/drawing/2014/main" val="666062970"/>
                    </a:ext>
                  </a:extLst>
                </a:gridCol>
                <a:gridCol w="1963760">
                  <a:extLst>
                    <a:ext uri="{9D8B030D-6E8A-4147-A177-3AD203B41FA5}">
                      <a16:colId xmlns:a16="http://schemas.microsoft.com/office/drawing/2014/main" val="2595112615"/>
                    </a:ext>
                  </a:extLst>
                </a:gridCol>
                <a:gridCol w="997058">
                  <a:extLst>
                    <a:ext uri="{9D8B030D-6E8A-4147-A177-3AD203B41FA5}">
                      <a16:colId xmlns:a16="http://schemas.microsoft.com/office/drawing/2014/main" val="1346889858"/>
                    </a:ext>
                  </a:extLst>
                </a:gridCol>
                <a:gridCol w="997058">
                  <a:extLst>
                    <a:ext uri="{9D8B030D-6E8A-4147-A177-3AD203B41FA5}">
                      <a16:colId xmlns:a16="http://schemas.microsoft.com/office/drawing/2014/main" val="3768390212"/>
                    </a:ext>
                  </a:extLst>
                </a:gridCol>
              </a:tblGrid>
              <a:tr h="575378">
                <a:tc>
                  <a:txBody>
                    <a:bodyPr/>
                    <a:lstStyle/>
                    <a:p>
                      <a:r>
                        <a:rPr lang="nl-NL" sz="1100" dirty="0"/>
                        <a:t>Wat</a:t>
                      </a:r>
                    </a:p>
                  </a:txBody>
                  <a:tcPr/>
                </a:tc>
                <a:tc>
                  <a:txBody>
                    <a:bodyPr/>
                    <a:lstStyle/>
                    <a:p>
                      <a:r>
                        <a:rPr lang="nl-NL" sz="1100" dirty="0" err="1"/>
                        <a:t>Leading</a:t>
                      </a:r>
                      <a:endParaRPr lang="nl-NL" sz="1100" dirty="0"/>
                    </a:p>
                  </a:txBody>
                  <a:tcPr/>
                </a:tc>
                <a:tc>
                  <a:txBody>
                    <a:bodyPr/>
                    <a:lstStyle/>
                    <a:p>
                      <a:r>
                        <a:rPr lang="nl-NL" sz="1100" dirty="0"/>
                        <a:t>Hoe</a:t>
                      </a:r>
                    </a:p>
                  </a:txBody>
                  <a:tcPr/>
                </a:tc>
                <a:tc>
                  <a:txBody>
                    <a:bodyPr/>
                    <a:lstStyle/>
                    <a:p>
                      <a:r>
                        <a:rPr lang="nl-NL" sz="1100" dirty="0"/>
                        <a:t>Actie</a:t>
                      </a:r>
                    </a:p>
                  </a:txBody>
                  <a:tcPr/>
                </a:tc>
                <a:tc>
                  <a:txBody>
                    <a:bodyPr/>
                    <a:lstStyle/>
                    <a:p>
                      <a:r>
                        <a:rPr lang="nl-NL" sz="1100" dirty="0"/>
                        <a:t>Wie</a:t>
                      </a:r>
                    </a:p>
                  </a:txBody>
                  <a:tcPr/>
                </a:tc>
                <a:tc>
                  <a:txBody>
                    <a:bodyPr/>
                    <a:lstStyle/>
                    <a:p>
                      <a:r>
                        <a:rPr lang="nl-NL" sz="1100" dirty="0"/>
                        <a:t>Wanneer</a:t>
                      </a:r>
                    </a:p>
                  </a:txBody>
                  <a:tcPr/>
                </a:tc>
                <a:tc>
                  <a:txBody>
                    <a:bodyPr/>
                    <a:lstStyle/>
                    <a:p>
                      <a:r>
                        <a:rPr lang="nl-NL" sz="1100" dirty="0"/>
                        <a:t>Budget</a:t>
                      </a:r>
                    </a:p>
                  </a:txBody>
                  <a:tcPr/>
                </a:tc>
                <a:extLst>
                  <a:ext uri="{0D108BD9-81ED-4DB2-BD59-A6C34878D82A}">
                    <a16:rowId xmlns:a16="http://schemas.microsoft.com/office/drawing/2014/main" val="507175535"/>
                  </a:ext>
                </a:extLst>
              </a:tr>
              <a:tr h="1614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Het doel is er samen</a:t>
                      </a:r>
                      <a:r>
                        <a:rPr lang="nl-NL" sz="900" baseline="0" dirty="0">
                          <a:solidFill>
                            <a:schemeClr val="bg1"/>
                          </a:solidFill>
                        </a:rPr>
                        <a:t> voor te zorgen dat</a:t>
                      </a:r>
                      <a:r>
                        <a:rPr lang="nl-NL" sz="900" dirty="0">
                          <a:solidFill>
                            <a:schemeClr val="bg1"/>
                          </a:solidFill>
                        </a:rPr>
                        <a:t> iedereen met plezier zijn sport kan beoefenen ongeacht of het nu recreatief is of binnen de selectie teams. Ook voor</a:t>
                      </a:r>
                      <a:r>
                        <a:rPr lang="nl-NL" sz="900" baseline="0" dirty="0">
                          <a:solidFill>
                            <a:schemeClr val="bg1"/>
                          </a:solidFill>
                        </a:rPr>
                        <a:t> de niet-sporter</a:t>
                      </a:r>
                      <a:r>
                        <a:rPr lang="nl-NL" sz="900" dirty="0">
                          <a:solidFill>
                            <a:schemeClr val="bg1"/>
                          </a:solidFill>
                        </a:rPr>
                        <a:t>  vinden wij het belangrijk dat  hij/zij</a:t>
                      </a:r>
                      <a:r>
                        <a:rPr lang="nl-NL" sz="900" baseline="0" dirty="0">
                          <a:solidFill>
                            <a:schemeClr val="bg1"/>
                          </a:solidFill>
                        </a:rPr>
                        <a:t> met</a:t>
                      </a:r>
                      <a:r>
                        <a:rPr lang="nl-NL" sz="900" dirty="0">
                          <a:solidFill>
                            <a:schemeClr val="bg1"/>
                          </a:solidFill>
                        </a:rPr>
                        <a:t> plezier actief kan zijn binnen de vereniging.</a:t>
                      </a:r>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Organisatie structuur moet ondersteunend zijn zodat er geen negatieve invloeden zijn.</a:t>
                      </a:r>
                      <a:br>
                        <a:rPr lang="nl-NL" sz="900" dirty="0"/>
                      </a:br>
                      <a:r>
                        <a:rPr lang="nl-NL" sz="900" dirty="0"/>
                        <a:t> Ieders gedrag dient plezier te stimuleren.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txBody>
                  <a:tcPr/>
                </a:tc>
                <a:tc>
                  <a:txBody>
                    <a:bodyPr/>
                    <a:lstStyle/>
                    <a:p>
                      <a:r>
                        <a:rPr lang="nl-NL" sz="900" dirty="0"/>
                        <a:t>(</a:t>
                      </a:r>
                      <a:r>
                        <a:rPr lang="nl-NL" sz="900" dirty="0">
                          <a:solidFill>
                            <a:schemeClr val="bg1"/>
                          </a:solidFill>
                        </a:rPr>
                        <a:t>M</a:t>
                      </a:r>
                      <a:r>
                        <a:rPr lang="nl-NL" sz="900" dirty="0"/>
                        <a:t>eer) activiteiten voor jeugd en senioren organiseren</a:t>
                      </a:r>
                    </a:p>
                    <a:p>
                      <a:r>
                        <a:rPr lang="nl-NL" sz="900" dirty="0"/>
                        <a:t>Positiviteit uitstralen en uitdragen</a:t>
                      </a:r>
                    </a:p>
                  </a:txBody>
                  <a:tcPr/>
                </a:tc>
                <a:tc>
                  <a:txBody>
                    <a:bodyPr/>
                    <a:lstStyle/>
                    <a:p>
                      <a:r>
                        <a:rPr lang="nl-NL" sz="900" dirty="0">
                          <a:solidFill>
                            <a:schemeClr val="bg1"/>
                          </a:solidFill>
                        </a:rPr>
                        <a:t>Activiteiten commissie</a:t>
                      </a:r>
                    </a:p>
                    <a:p>
                      <a:r>
                        <a:rPr lang="nl-NL" sz="900" dirty="0">
                          <a:solidFill>
                            <a:schemeClr val="bg1"/>
                          </a:solidFill>
                        </a:rPr>
                        <a:t>PR en communicatie commissie ondersteunend</a:t>
                      </a:r>
                      <a:br>
                        <a:rPr lang="nl-NL" sz="900" dirty="0">
                          <a:solidFill>
                            <a:schemeClr val="bg1"/>
                          </a:solidFill>
                        </a:rPr>
                      </a:br>
                      <a:endParaRPr lang="nl-NL" sz="900" dirty="0">
                        <a:solidFill>
                          <a:schemeClr val="bg1"/>
                        </a:solidFill>
                      </a:endParaRPr>
                    </a:p>
                  </a:txBody>
                  <a:tcPr/>
                </a:tc>
                <a:tc>
                  <a:txBody>
                    <a:bodyPr/>
                    <a:lstStyle/>
                    <a:p>
                      <a:r>
                        <a:rPr lang="nl-NL" sz="900" dirty="0"/>
                        <a:t>31-12-2020</a:t>
                      </a:r>
                    </a:p>
                  </a:txBody>
                  <a:tcPr/>
                </a:tc>
                <a:tc>
                  <a:txBody>
                    <a:bodyPr/>
                    <a:lstStyle/>
                    <a:p>
                      <a:r>
                        <a:rPr lang="nl-NL" sz="900" dirty="0"/>
                        <a:t>€ ???????</a:t>
                      </a:r>
                    </a:p>
                  </a:txBody>
                  <a:tcPr/>
                </a:tc>
                <a:extLst>
                  <a:ext uri="{0D108BD9-81ED-4DB2-BD59-A6C34878D82A}">
                    <a16:rowId xmlns:a16="http://schemas.microsoft.com/office/drawing/2014/main" val="1758339500"/>
                  </a:ext>
                </a:extLst>
              </a:tr>
              <a:tr h="1055674">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Zorgen voor een prettige omgeving waarin initiatief wordt beloond en waar oude gewoontes/tradities niet de toekomst bepalen. </a:t>
                      </a:r>
                    </a:p>
                    <a:p>
                      <a:endParaRPr lang="nl-NL" sz="900" dirty="0"/>
                    </a:p>
                  </a:txBody>
                  <a:tcPr/>
                </a:tc>
                <a:tc>
                  <a:txBody>
                    <a:bodyPr/>
                    <a:lstStyle/>
                    <a:p>
                      <a:endParaRPr lang="nl-NL" sz="900" dirty="0"/>
                    </a:p>
                  </a:txBody>
                  <a:tcPr/>
                </a:tc>
                <a:tc>
                  <a:txBody>
                    <a:bodyPr/>
                    <a:lstStyle/>
                    <a:p>
                      <a:r>
                        <a:rPr lang="nl-NL" sz="900" dirty="0"/>
                        <a:t>Verenigingsbestuur ( Algemeen bestuur / afdelingsbestuur en commissies)</a:t>
                      </a:r>
                    </a:p>
                  </a:txBody>
                  <a:tcPr/>
                </a:tc>
                <a:tc>
                  <a:txBody>
                    <a:bodyPr/>
                    <a:lstStyle/>
                    <a:p>
                      <a:r>
                        <a:rPr lang="nl-NL" sz="900" dirty="0"/>
                        <a:t>Doorlopend</a:t>
                      </a:r>
                    </a:p>
                  </a:txBody>
                  <a:tcPr/>
                </a:tc>
                <a:tc>
                  <a:txBody>
                    <a:bodyPr/>
                    <a:lstStyle/>
                    <a:p>
                      <a:r>
                        <a:rPr lang="nl-NL" sz="900" dirty="0" err="1"/>
                        <a:t>nvt</a:t>
                      </a:r>
                      <a:endParaRPr lang="nl-NL" sz="900" dirty="0"/>
                    </a:p>
                  </a:txBody>
                  <a:tcPr/>
                </a:tc>
                <a:extLst>
                  <a:ext uri="{0D108BD9-81ED-4DB2-BD59-A6C34878D82A}">
                    <a16:rowId xmlns:a16="http://schemas.microsoft.com/office/drawing/2014/main" val="1077635053"/>
                  </a:ext>
                </a:extLst>
              </a:tr>
              <a:tr h="869379">
                <a:tc>
                  <a:txBody>
                    <a:bodyPr/>
                    <a:lstStyle/>
                    <a:p>
                      <a:endParaRPr lang="nl-NL" sz="90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Mensen in hun kracht zetten door taken te laten uitvoeren die passen bij de persoonlijke kwaliteiten.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Iedereen wil bij </a:t>
                      </a:r>
                      <a:r>
                        <a:rPr lang="nl-NL" sz="900" dirty="0" err="1"/>
                        <a:t>sv</a:t>
                      </a:r>
                      <a:r>
                        <a:rPr lang="nl-NL" sz="900" dirty="0"/>
                        <a:t> Raalte horen. </a:t>
                      </a:r>
                    </a:p>
                  </a:txBody>
                  <a:tcPr/>
                </a:tc>
                <a:tc>
                  <a:txBody>
                    <a:bodyPr/>
                    <a:lstStyle/>
                    <a:p>
                      <a:endParaRPr lang="nl-NL" sz="900" dirty="0"/>
                    </a:p>
                  </a:txBody>
                  <a:tcPr/>
                </a:tc>
                <a:tc>
                  <a:txBody>
                    <a:bodyPr/>
                    <a:lstStyle/>
                    <a:p>
                      <a:r>
                        <a:rPr lang="nl-NL" sz="900" dirty="0"/>
                        <a:t>Verenigingsbestuur ( Algemeen bestuur / afdelingsbestuur en commissies)</a:t>
                      </a:r>
                    </a:p>
                  </a:txBody>
                  <a:tcPr/>
                </a:tc>
                <a:tc>
                  <a:txBody>
                    <a:bodyPr/>
                    <a:lstStyle/>
                    <a:p>
                      <a:r>
                        <a:rPr lang="nl-NL" sz="900" dirty="0"/>
                        <a:t>Doorlopend</a:t>
                      </a:r>
                    </a:p>
                  </a:txBody>
                  <a:tcPr/>
                </a:tc>
                <a:tc>
                  <a:txBody>
                    <a:bodyPr/>
                    <a:lstStyle/>
                    <a:p>
                      <a:r>
                        <a:rPr lang="nl-NL" sz="900" dirty="0" err="1"/>
                        <a:t>nvt</a:t>
                      </a:r>
                      <a:endParaRPr lang="nl-NL" sz="900" dirty="0"/>
                    </a:p>
                  </a:txBody>
                  <a:tcPr/>
                </a:tc>
                <a:extLst>
                  <a:ext uri="{0D108BD9-81ED-4DB2-BD59-A6C34878D82A}">
                    <a16:rowId xmlns:a16="http://schemas.microsoft.com/office/drawing/2014/main" val="3235168966"/>
                  </a:ext>
                </a:extLst>
              </a:tr>
              <a:tr h="683083">
                <a:tc>
                  <a:txBody>
                    <a:bodyPr/>
                    <a:lstStyle/>
                    <a:p>
                      <a:endParaRPr lang="nl-NL" sz="900" dirty="0"/>
                    </a:p>
                  </a:txBody>
                  <a:tcPr/>
                </a:tc>
                <a:tc>
                  <a:txBody>
                    <a:bodyPr/>
                    <a:lstStyle/>
                    <a:p>
                      <a:endParaRPr lang="nl-NL"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Positieve uitstraling creëren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Gezelligste</a:t>
                      </a:r>
                      <a:r>
                        <a:rPr lang="nl-NL" sz="900" baseline="0" dirty="0">
                          <a:solidFill>
                            <a:schemeClr val="bg1"/>
                          </a:solidFill>
                        </a:rPr>
                        <a:t> club van Raalte zijn.</a:t>
                      </a:r>
                      <a:endParaRPr lang="nl-NL" sz="9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p>
                  </a:txBody>
                  <a:tcPr/>
                </a:tc>
                <a:tc>
                  <a:txBody>
                    <a:bodyPr/>
                    <a:lstStyle/>
                    <a:p>
                      <a:endParaRPr lang="nl-NL" sz="900" dirty="0"/>
                    </a:p>
                  </a:txBody>
                  <a:tcPr/>
                </a:tc>
                <a:tc>
                  <a:txBody>
                    <a:bodyPr/>
                    <a:lstStyle/>
                    <a:p>
                      <a:r>
                        <a:rPr lang="nl-NL" sz="900" dirty="0"/>
                        <a:t>Verenigingsbestuur ( Algemeen bestuur / afdelingsbestuur en commissies)</a:t>
                      </a:r>
                    </a:p>
                  </a:txBody>
                  <a:tcPr/>
                </a:tc>
                <a:tc>
                  <a:txBody>
                    <a:bodyPr/>
                    <a:lstStyle/>
                    <a:p>
                      <a:r>
                        <a:rPr lang="nl-NL" sz="900" dirty="0"/>
                        <a:t>Doorlopend</a:t>
                      </a:r>
                    </a:p>
                  </a:txBody>
                  <a:tcPr/>
                </a:tc>
                <a:tc>
                  <a:txBody>
                    <a:bodyPr/>
                    <a:lstStyle/>
                    <a:p>
                      <a:r>
                        <a:rPr lang="nl-NL" sz="900" dirty="0" err="1"/>
                        <a:t>nvt</a:t>
                      </a:r>
                      <a:endParaRPr lang="nl-NL" sz="900" dirty="0"/>
                    </a:p>
                  </a:txBody>
                  <a:tcPr/>
                </a:tc>
                <a:extLst>
                  <a:ext uri="{0D108BD9-81ED-4DB2-BD59-A6C34878D82A}">
                    <a16:rowId xmlns:a16="http://schemas.microsoft.com/office/drawing/2014/main" val="536372617"/>
                  </a:ext>
                </a:extLst>
              </a:tr>
            </a:tbl>
          </a:graphicData>
        </a:graphic>
      </p:graphicFrame>
    </p:spTree>
    <p:extLst>
      <p:ext uri="{BB962C8B-B14F-4D97-AF65-F5344CB8AC3E}">
        <p14:creationId xmlns:p14="http://schemas.microsoft.com/office/powerpoint/2010/main" val="79315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59A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3960" y="284176"/>
            <a:ext cx="9784080" cy="1508760"/>
          </a:xfrm>
        </p:spPr>
        <p:txBody>
          <a:bodyPr/>
          <a:lstStyle/>
          <a:p>
            <a:r>
              <a:rPr lang="nl-NL" dirty="0"/>
              <a:t>Gelijkwaardig</a:t>
            </a:r>
          </a:p>
        </p:txBody>
      </p:sp>
      <p:pic>
        <p:nvPicPr>
          <p:cNvPr id="4" name="Afbeelding 3"/>
          <p:cNvPicPr>
            <a:picLocks noChangeAspect="1"/>
          </p:cNvPicPr>
          <p:nvPr/>
        </p:nvPicPr>
        <p:blipFill>
          <a:blip r:embed="rId2"/>
          <a:stretch>
            <a:fillRect/>
          </a:stretch>
        </p:blipFill>
        <p:spPr>
          <a:xfrm>
            <a:off x="10890861" y="284176"/>
            <a:ext cx="1090548" cy="1417712"/>
          </a:xfrm>
          <a:prstGeom prst="rect">
            <a:avLst/>
          </a:prstGeom>
        </p:spPr>
      </p:pic>
      <p:graphicFrame>
        <p:nvGraphicFramePr>
          <p:cNvPr id="8" name="Tijdelijke aanduiding voor inhoud 3">
            <a:extLst>
              <a:ext uri="{FF2B5EF4-FFF2-40B4-BE49-F238E27FC236}">
                <a16:creationId xmlns:a16="http://schemas.microsoft.com/office/drawing/2014/main" id="{28A7F25E-09C4-46C3-8FD7-F63917995D70}"/>
              </a:ext>
            </a:extLst>
          </p:cNvPr>
          <p:cNvGraphicFramePr>
            <a:graphicFrameLocks noGrp="1"/>
          </p:cNvGraphicFramePr>
          <p:nvPr>
            <p:ph idx="1"/>
            <p:extLst>
              <p:ext uri="{D42A27DB-BD31-4B8C-83A1-F6EECF244321}">
                <p14:modId xmlns:p14="http://schemas.microsoft.com/office/powerpoint/2010/main" val="414156968"/>
              </p:ext>
            </p:extLst>
          </p:nvPr>
        </p:nvGraphicFramePr>
        <p:xfrm>
          <a:off x="159798" y="1944210"/>
          <a:ext cx="11896076" cy="4812100"/>
        </p:xfrm>
        <a:graphic>
          <a:graphicData uri="http://schemas.openxmlformats.org/drawingml/2006/table">
            <a:tbl>
              <a:tblPr firstRow="1" bandRow="1">
                <a:tableStyleId>{5C22544A-7EE6-4342-B048-85BDC9FD1C3A}</a:tableStyleId>
              </a:tblPr>
              <a:tblGrid>
                <a:gridCol w="1982680">
                  <a:extLst>
                    <a:ext uri="{9D8B030D-6E8A-4147-A177-3AD203B41FA5}">
                      <a16:colId xmlns:a16="http://schemas.microsoft.com/office/drawing/2014/main" val="520949238"/>
                    </a:ext>
                  </a:extLst>
                </a:gridCol>
                <a:gridCol w="1982680">
                  <a:extLst>
                    <a:ext uri="{9D8B030D-6E8A-4147-A177-3AD203B41FA5}">
                      <a16:colId xmlns:a16="http://schemas.microsoft.com/office/drawing/2014/main" val="3952100681"/>
                    </a:ext>
                  </a:extLst>
                </a:gridCol>
                <a:gridCol w="1982680">
                  <a:extLst>
                    <a:ext uri="{9D8B030D-6E8A-4147-A177-3AD203B41FA5}">
                      <a16:colId xmlns:a16="http://schemas.microsoft.com/office/drawing/2014/main" val="1162365714"/>
                    </a:ext>
                  </a:extLst>
                </a:gridCol>
                <a:gridCol w="2012861">
                  <a:extLst>
                    <a:ext uri="{9D8B030D-6E8A-4147-A177-3AD203B41FA5}">
                      <a16:colId xmlns:a16="http://schemas.microsoft.com/office/drawing/2014/main" val="666062970"/>
                    </a:ext>
                  </a:extLst>
                </a:gridCol>
                <a:gridCol w="1952497">
                  <a:extLst>
                    <a:ext uri="{9D8B030D-6E8A-4147-A177-3AD203B41FA5}">
                      <a16:colId xmlns:a16="http://schemas.microsoft.com/office/drawing/2014/main" val="2595112615"/>
                    </a:ext>
                  </a:extLst>
                </a:gridCol>
                <a:gridCol w="991339">
                  <a:extLst>
                    <a:ext uri="{9D8B030D-6E8A-4147-A177-3AD203B41FA5}">
                      <a16:colId xmlns:a16="http://schemas.microsoft.com/office/drawing/2014/main" val="1346889858"/>
                    </a:ext>
                  </a:extLst>
                </a:gridCol>
                <a:gridCol w="991339">
                  <a:extLst>
                    <a:ext uri="{9D8B030D-6E8A-4147-A177-3AD203B41FA5}">
                      <a16:colId xmlns:a16="http://schemas.microsoft.com/office/drawing/2014/main" val="3768390212"/>
                    </a:ext>
                  </a:extLst>
                </a:gridCol>
              </a:tblGrid>
              <a:tr h="275755">
                <a:tc>
                  <a:txBody>
                    <a:bodyPr/>
                    <a:lstStyle/>
                    <a:p>
                      <a:r>
                        <a:rPr lang="nl-NL" sz="1100" dirty="0"/>
                        <a:t>Wat</a:t>
                      </a:r>
                    </a:p>
                  </a:txBody>
                  <a:tcPr/>
                </a:tc>
                <a:tc>
                  <a:txBody>
                    <a:bodyPr/>
                    <a:lstStyle/>
                    <a:p>
                      <a:r>
                        <a:rPr lang="nl-NL" sz="1100" dirty="0" err="1"/>
                        <a:t>Leading</a:t>
                      </a:r>
                      <a:endParaRPr lang="nl-NL" sz="1100" dirty="0"/>
                    </a:p>
                  </a:txBody>
                  <a:tcPr/>
                </a:tc>
                <a:tc>
                  <a:txBody>
                    <a:bodyPr/>
                    <a:lstStyle/>
                    <a:p>
                      <a:r>
                        <a:rPr lang="nl-NL" sz="1100" dirty="0"/>
                        <a:t>Hoe</a:t>
                      </a:r>
                    </a:p>
                  </a:txBody>
                  <a:tcPr/>
                </a:tc>
                <a:tc>
                  <a:txBody>
                    <a:bodyPr/>
                    <a:lstStyle/>
                    <a:p>
                      <a:r>
                        <a:rPr lang="nl-NL" sz="1100" dirty="0"/>
                        <a:t>Actie</a:t>
                      </a:r>
                    </a:p>
                  </a:txBody>
                  <a:tcPr/>
                </a:tc>
                <a:tc>
                  <a:txBody>
                    <a:bodyPr/>
                    <a:lstStyle/>
                    <a:p>
                      <a:r>
                        <a:rPr lang="nl-NL" sz="1100" dirty="0"/>
                        <a:t>Wie</a:t>
                      </a:r>
                    </a:p>
                  </a:txBody>
                  <a:tcPr/>
                </a:tc>
                <a:tc>
                  <a:txBody>
                    <a:bodyPr/>
                    <a:lstStyle/>
                    <a:p>
                      <a:r>
                        <a:rPr lang="nl-NL" sz="1100" dirty="0"/>
                        <a:t>Wanneer</a:t>
                      </a:r>
                    </a:p>
                  </a:txBody>
                  <a:tcPr/>
                </a:tc>
                <a:tc>
                  <a:txBody>
                    <a:bodyPr/>
                    <a:lstStyle/>
                    <a:p>
                      <a:r>
                        <a:rPr lang="nl-NL" sz="1100" dirty="0"/>
                        <a:t>Budget</a:t>
                      </a:r>
                    </a:p>
                  </a:txBody>
                  <a:tcPr/>
                </a:tc>
                <a:extLst>
                  <a:ext uri="{0D108BD9-81ED-4DB2-BD59-A6C34878D82A}">
                    <a16:rowId xmlns:a16="http://schemas.microsoft.com/office/drawing/2014/main" val="507175535"/>
                  </a:ext>
                </a:extLst>
              </a:tr>
              <a:tr h="3455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We zijn een vereniging die bestaat uit vrijwilligers waarbij iedereen gelijkwaardig wordt behandeld ongeacht achtergrond / functie of rol binnen de vereniging. Niemand buitenspel, open club.</a:t>
                      </a:r>
                    </a:p>
                  </a:txBody>
                  <a:tcPr/>
                </a:tc>
                <a:tc>
                  <a:txBody>
                    <a:bodyPr/>
                    <a:lstStyle/>
                    <a:p>
                      <a:r>
                        <a:rPr lang="nl-NL" sz="900" dirty="0">
                          <a:solidFill>
                            <a:schemeClr val="bg1"/>
                          </a:solidFill>
                        </a:rPr>
                        <a:t>Bestuur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Vanuit het verenigings-"wij“ gevoel en enthousiasme bieden vrijwilligers zichzelf aan om een bijdrage te leveren. Intrinsiek!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Brede inzetbaarheid vrijwilligers, vele handen maken licht werk.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Meer mensen betrekken bij de vereniging en niet alleen mensen waar meestal een beroep op wordt gedaan. Dit mogen ook niet-leden zijn zodat dit ook versterkend werkt voor de andere kernwaarden. (Behoud leden en zorgen voor voldoende aanwas (brede basis). Meer leden die doorstomen van jeugd naar senioren zodat ook de toekomst van de vereniging gewaarborgd wordt.) Hoort hier niet thuis.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Taken over veel mensen verdelen; leden er van doordringen dat zij de vereniging zijn en dus moeten bijdragen.</a:t>
                      </a:r>
                      <a:br>
                        <a:rPr lang="nl-NL" sz="900" dirty="0">
                          <a:solidFill>
                            <a:schemeClr val="bg1"/>
                          </a:solidFill>
                        </a:rPr>
                      </a:br>
                      <a:r>
                        <a:rPr lang="nl-NL" sz="900" dirty="0">
                          <a:solidFill>
                            <a:schemeClr val="bg1"/>
                          </a:solidFill>
                        </a:rPr>
                        <a:t>Ieder lid krijgt een podium om mee te praten/beslissen</a:t>
                      </a:r>
                    </a:p>
                  </a:txBody>
                  <a:tcPr/>
                </a:tc>
                <a:tc>
                  <a:txBody>
                    <a:bodyPr/>
                    <a:lstStyle/>
                    <a:p>
                      <a:r>
                        <a:rPr lang="nl-NL" sz="900" dirty="0">
                          <a:solidFill>
                            <a:schemeClr val="bg1"/>
                          </a:solidFill>
                        </a:rPr>
                        <a:t>Actievere vrijwilligersbeleid</a:t>
                      </a:r>
                    </a:p>
                    <a:p>
                      <a:r>
                        <a:rPr lang="nl-NL" sz="900" dirty="0">
                          <a:solidFill>
                            <a:schemeClr val="bg1"/>
                          </a:solidFill>
                        </a:rPr>
                        <a:t>C&amp;M m.b.t. de SV beter opzetten</a:t>
                      </a:r>
                    </a:p>
                    <a:p>
                      <a:r>
                        <a:rPr lang="nl-NL" sz="900" dirty="0">
                          <a:solidFill>
                            <a:schemeClr val="bg1"/>
                          </a:solidFill>
                        </a:rPr>
                        <a:t>Ouderavonden.</a:t>
                      </a:r>
                      <a:br>
                        <a:rPr lang="nl-NL" sz="900" dirty="0">
                          <a:solidFill>
                            <a:schemeClr val="bg1"/>
                          </a:solidFill>
                        </a:rPr>
                      </a:br>
                      <a:r>
                        <a:rPr lang="nl-NL" sz="900" dirty="0">
                          <a:solidFill>
                            <a:schemeClr val="bg1"/>
                          </a:solidFill>
                        </a:rPr>
                        <a:t>Korting op contributie jeugdleden als ouders zich ook als vrijwilliger inzetten. Willen we dit?</a:t>
                      </a:r>
                      <a:br>
                        <a:rPr lang="nl-NL" sz="900" dirty="0">
                          <a:solidFill>
                            <a:schemeClr val="bg1"/>
                          </a:solidFill>
                        </a:rPr>
                      </a:br>
                      <a:r>
                        <a:rPr lang="nl-NL" sz="900" dirty="0">
                          <a:solidFill>
                            <a:schemeClr val="bg1"/>
                          </a:solidFill>
                        </a:rPr>
                        <a:t>Bij aanmelding duidelijk maken dat er verwacht wordt dat men zich inzet voor de vereniging, zoals rijden naar wedstrijden / grensrechter, etc.</a:t>
                      </a:r>
                    </a:p>
                  </a:txBody>
                  <a:tcPr/>
                </a:tc>
                <a:tc>
                  <a:txBody>
                    <a:bodyPr/>
                    <a:lstStyle/>
                    <a:p>
                      <a:endParaRPr lang="nl-NL" sz="900" dirty="0">
                        <a:solidFill>
                          <a:schemeClr val="bg1"/>
                        </a:solidFill>
                      </a:endParaRPr>
                    </a:p>
                    <a:p>
                      <a:r>
                        <a:rPr lang="nl-NL" sz="900" dirty="0">
                          <a:solidFill>
                            <a:schemeClr val="bg1"/>
                          </a:solidFill>
                        </a:rPr>
                        <a:t>C&amp;PR</a:t>
                      </a:r>
                      <a:r>
                        <a:rPr lang="nl-NL" sz="900" baseline="0" dirty="0">
                          <a:solidFill>
                            <a:schemeClr val="bg1"/>
                          </a:solidFill>
                        </a:rPr>
                        <a:t> commissie </a:t>
                      </a:r>
                      <a:endParaRPr lang="nl-NL" sz="900" dirty="0">
                        <a:solidFill>
                          <a:schemeClr val="bg1"/>
                        </a:solidFill>
                      </a:endParaRPr>
                    </a:p>
                    <a:p>
                      <a:endParaRPr lang="nl-NL" sz="900" dirty="0">
                        <a:solidFill>
                          <a:schemeClr val="bg1"/>
                        </a:solidFill>
                      </a:endParaRPr>
                    </a:p>
                    <a:p>
                      <a:r>
                        <a:rPr lang="nl-NL" sz="900" dirty="0">
                          <a:solidFill>
                            <a:schemeClr val="bg1"/>
                          </a:solidFill>
                        </a:rPr>
                        <a:t>Bestuur</a:t>
                      </a:r>
                    </a:p>
                    <a:p>
                      <a:endParaRPr lang="nl-NL" sz="900" dirty="0">
                        <a:solidFill>
                          <a:schemeClr val="bg1"/>
                        </a:solidFill>
                      </a:endParaRPr>
                    </a:p>
                    <a:p>
                      <a:endParaRPr lang="nl-NL" sz="9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bg1"/>
                          </a:solidFill>
                        </a:rPr>
                        <a:t>C&amp;PR</a:t>
                      </a:r>
                      <a:r>
                        <a:rPr lang="nl-NL" sz="900" baseline="0" dirty="0">
                          <a:solidFill>
                            <a:schemeClr val="bg1"/>
                          </a:solidFill>
                        </a:rPr>
                        <a:t> commissie </a:t>
                      </a:r>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endParaRPr lang="nl-NL" sz="900" dirty="0">
                        <a:solidFill>
                          <a:schemeClr val="bg1"/>
                        </a:solidFill>
                      </a:endParaRPr>
                    </a:p>
                    <a:p>
                      <a:r>
                        <a:rPr lang="nl-NL" sz="900" dirty="0">
                          <a:solidFill>
                            <a:schemeClr val="bg1"/>
                          </a:solidFill>
                        </a:rPr>
                        <a:t>Bestuur</a:t>
                      </a:r>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1758339500"/>
                  </a:ext>
                </a:extLst>
              </a:tr>
              <a:tr h="493639">
                <a:tc>
                  <a:txBody>
                    <a:bodyPr/>
                    <a:lstStyle/>
                    <a:p>
                      <a:r>
                        <a:rPr lang="nl-NL" sz="900" dirty="0">
                          <a:solidFill>
                            <a:schemeClr val="bg1"/>
                          </a:solidFill>
                        </a:rPr>
                        <a:t>Communicatie binnen de vereniging beter stroomlijnen en organiseren</a:t>
                      </a:r>
                    </a:p>
                    <a:p>
                      <a:r>
                        <a:rPr lang="nl-NL" sz="900" dirty="0">
                          <a:solidFill>
                            <a:schemeClr val="bg1"/>
                          </a:solidFill>
                        </a:rPr>
                        <a:t>Hoort hier niet thuis</a:t>
                      </a:r>
                    </a:p>
                  </a:txBody>
                  <a:tcPr/>
                </a:tc>
                <a:tc>
                  <a:txBody>
                    <a:bodyPr/>
                    <a:lstStyle/>
                    <a:p>
                      <a:r>
                        <a:rPr lang="nl-NL" sz="900" dirty="0"/>
                        <a:t>AB en Communicatiecommissie</a:t>
                      </a:r>
                    </a:p>
                  </a:txBody>
                  <a:tcPr/>
                </a:tc>
                <a:tc>
                  <a:txBody>
                    <a:bodyPr/>
                    <a:lstStyle/>
                    <a:p>
                      <a:r>
                        <a:rPr lang="nl-NL" sz="900">
                          <a:solidFill>
                            <a:schemeClr val="bg1"/>
                          </a:solidFill>
                        </a:rPr>
                        <a:t>Gebruik </a:t>
                      </a:r>
                      <a:r>
                        <a:rPr lang="nl-NL" sz="900" dirty="0">
                          <a:solidFill>
                            <a:schemeClr val="bg1"/>
                          </a:solidFill>
                        </a:rPr>
                        <a:t>maken van </a:t>
                      </a:r>
                      <a:r>
                        <a:rPr lang="nl-NL" sz="900" dirty="0" err="1">
                          <a:solidFill>
                            <a:schemeClr val="bg1"/>
                          </a:solidFill>
                        </a:rPr>
                        <a:t>social</a:t>
                      </a:r>
                      <a:r>
                        <a:rPr lang="nl-NL" sz="900" dirty="0">
                          <a:solidFill>
                            <a:schemeClr val="bg1"/>
                          </a:solidFill>
                        </a:rPr>
                        <a:t> media, duidelijke afspraken wie naar buiten communiceert</a:t>
                      </a:r>
                    </a:p>
                  </a:txBody>
                  <a:tcPr/>
                </a:tc>
                <a:tc>
                  <a:txBody>
                    <a:bodyPr/>
                    <a:lstStyle/>
                    <a:p>
                      <a:r>
                        <a:rPr lang="nl-NL" sz="900" dirty="0">
                          <a:solidFill>
                            <a:schemeClr val="bg1"/>
                          </a:solidFill>
                        </a:rPr>
                        <a:t>Communicatieplan opstellen</a:t>
                      </a:r>
                    </a:p>
                  </a:txBody>
                  <a:tcPr/>
                </a:tc>
                <a:tc>
                  <a:txBody>
                    <a:bodyPr/>
                    <a:lstStyle/>
                    <a:p>
                      <a:endParaRPr lang="nl-NL" sz="900" dirty="0">
                        <a:solidFill>
                          <a:schemeClr val="bg1"/>
                        </a:solidFill>
                      </a:endParaRPr>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3415803096"/>
                  </a:ext>
                </a:extLst>
              </a:tr>
              <a:tr h="577953">
                <a:tc>
                  <a:txBody>
                    <a:bodyPr/>
                    <a:lstStyle/>
                    <a:p>
                      <a:endParaRPr lang="nl-NL" sz="900" dirty="0"/>
                    </a:p>
                  </a:txBody>
                  <a:tcPr/>
                </a:tc>
                <a:tc>
                  <a:txBody>
                    <a:bodyPr/>
                    <a:lstStyle/>
                    <a:p>
                      <a:endParaRPr lang="nl-NL" sz="900" dirty="0"/>
                    </a:p>
                  </a:txBody>
                  <a:tcPr/>
                </a:tc>
                <a:tc>
                  <a:txBody>
                    <a:bodyPr/>
                    <a:lstStyle/>
                    <a:p>
                      <a:endParaRPr lang="nl-NL" sz="90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tc>
                  <a:txBody>
                    <a:bodyPr/>
                    <a:lstStyle/>
                    <a:p>
                      <a:endParaRPr lang="nl-NL" sz="900" dirty="0"/>
                    </a:p>
                  </a:txBody>
                  <a:tcPr/>
                </a:tc>
                <a:extLst>
                  <a:ext uri="{0D108BD9-81ED-4DB2-BD59-A6C34878D82A}">
                    <a16:rowId xmlns:a16="http://schemas.microsoft.com/office/drawing/2014/main" val="4134279408"/>
                  </a:ext>
                </a:extLst>
              </a:tr>
            </a:tbl>
          </a:graphicData>
        </a:graphic>
      </p:graphicFrame>
    </p:spTree>
    <p:extLst>
      <p:ext uri="{BB962C8B-B14F-4D97-AF65-F5344CB8AC3E}">
        <p14:creationId xmlns:p14="http://schemas.microsoft.com/office/powerpoint/2010/main" val="750233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
  <TotalTime>1313</TotalTime>
  <Words>2018</Words>
  <Application>Microsoft Office PowerPoint</Application>
  <PresentationFormat>Breedbeeld</PresentationFormat>
  <Paragraphs>398</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Microsoft YaHei</vt:lpstr>
      <vt:lpstr>Corbel</vt:lpstr>
      <vt:lpstr>Wingdings</vt:lpstr>
      <vt:lpstr>Gestreept</vt:lpstr>
      <vt:lpstr>Toekomst SV RAALTE</vt:lpstr>
      <vt:lpstr>Agenda</vt:lpstr>
      <vt:lpstr>Doel van de avond</vt:lpstr>
      <vt:lpstr>Beloften - kernwaarden</vt:lpstr>
      <vt:lpstr>TRaject</vt:lpstr>
      <vt:lpstr>Maatschappelijk ONTWIKKELEN</vt:lpstr>
      <vt:lpstr>Sociaal</vt:lpstr>
      <vt:lpstr>PLezier</vt:lpstr>
      <vt:lpstr>Gelijkwaardig</vt:lpstr>
      <vt:lpstr>prestatie</vt:lpstr>
      <vt:lpstr>SPORTIEF ONTWIKKELEN</vt:lpstr>
      <vt:lpstr>SPORTIEF ONTWIKKELEN</vt:lpstr>
      <vt:lpstr>Vervolg</vt:lpstr>
      <vt:lpstr>Organisatie</vt:lpstr>
      <vt:lpstr>Overlegstructuur</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jAARVERGADERING</dc:title>
  <dc:creator>Rene van Dijk</dc:creator>
  <cp:lastModifiedBy>René van Dijk</cp:lastModifiedBy>
  <cp:revision>132</cp:revision>
  <dcterms:created xsi:type="dcterms:W3CDTF">2017-04-07T16:00:39Z</dcterms:created>
  <dcterms:modified xsi:type="dcterms:W3CDTF">2020-01-13T20:32:35Z</dcterms:modified>
</cp:coreProperties>
</file>